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20.svg" ContentType="image/svg+xml"/>
  <Override PartName="/ppt/media/image21.svg" ContentType="image/svg+xml"/>
  <Override PartName="/ppt/media/image22.svg" ContentType="image/svg+xml"/>
  <Override PartName="/ppt/media/image2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9" r:id="rId14"/>
    <p:sldId id="270" r:id="rId15"/>
    <p:sldId id="271" r:id="rId16"/>
    <p:sldId id="272" r:id="rId17"/>
  </p:sldIdLst>
  <p:sldSz cx="14630400" cy="8229600"/>
  <p:notesSz cx="8229600" cy="14630400"/>
  <p:embeddedFontLst>
    <p:embeddedFont>
      <p:font typeface="Roboto Slab" pitchFamily="34" charset="0"/>
      <p:bold r:id="rId21"/>
    </p:embeddedFont>
    <p:embeddedFont>
      <p:font typeface="Roboto Slab" pitchFamily="34" charset="-122"/>
      <p:bold r:id="rId22"/>
    </p:embeddedFont>
    <p:embeddedFont>
      <p:font typeface="Roboto Slab" pitchFamily="34" charset="-120"/>
      <p:bold r:id="rId23"/>
    </p:embeddedFont>
    <p:embeddedFont>
      <p:font typeface="Roboto" panose="02000000000000000000" pitchFamily="34" charset="0"/>
      <p:regular r:id="rId24"/>
    </p:embeddedFont>
    <p:embeddedFont>
      <p:font typeface="Roboto" panose="02000000000000000000" pitchFamily="34" charset="-122"/>
      <p:regular r:id="rId25"/>
    </p:embeddedFont>
    <p:embeddedFont>
      <p:font typeface="Roboto" panose="02000000000000000000" pitchFamily="34" charset="-120"/>
      <p:regular r:id="rId26"/>
    </p:embeddedFont>
    <p:embeddedFont>
      <p:font typeface="Calibri" panose="020F0502020204030204" charset="0"/>
      <p:regular r:id="rId27"/>
      <p:bold r:id="rId28"/>
      <p:italic r:id="rId29"/>
      <p:boldItalic r:id="rId30"/>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font" Target="fonts/font10.fntdata"/><Relationship Id="rId3" Type="http://schemas.openxmlformats.org/officeDocument/2006/relationships/slide" Target="slides/slide1.xml"/><Relationship Id="rId29" Type="http://schemas.openxmlformats.org/officeDocument/2006/relationships/font" Target="fonts/font9.fntdata"/><Relationship Id="rId28" Type="http://schemas.openxmlformats.org/officeDocument/2006/relationships/font" Target="fonts/font8.fntdata"/><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1.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3.xml"/><Relationship Id="rId5" Type="http://schemas.openxmlformats.org/officeDocument/2006/relationships/image" Target="../media/image23.svg"/><Relationship Id="rId4" Type="http://schemas.openxmlformats.org/officeDocument/2006/relationships/image" Target="../media/image22.svg"/><Relationship Id="rId3" Type="http://schemas.openxmlformats.org/officeDocument/2006/relationships/image" Target="../media/image21.svg"/><Relationship Id="rId2" Type="http://schemas.openxmlformats.org/officeDocument/2006/relationships/image" Target="../media/image20.sv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notesSlide" Target="../notesSlides/notesSlide5.xml"/><Relationship Id="rId11" Type="http://schemas.openxmlformats.org/officeDocument/2006/relationships/slideLayout" Target="../slideLayouts/slideLayout6.xml"/><Relationship Id="rId10" Type="http://schemas.openxmlformats.org/officeDocument/2006/relationships/image" Target="../media/image9.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0.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209040" y="823595"/>
            <a:ext cx="13042900" cy="2173605"/>
          </a:xfrm>
          <a:prstGeom prst="rect">
            <a:avLst/>
          </a:prstGeom>
          <a:noFill/>
        </p:spPr>
        <p:txBody>
          <a:bodyPr wrap="square" lIns="0" tIns="0" rIns="0" bIns="0" rtlCol="0" anchor="t"/>
          <a:lstStyle/>
          <a:p>
            <a:pPr marL="0" indent="0" algn="ctr">
              <a:lnSpc>
                <a:spcPts val="5550"/>
              </a:lnSpc>
              <a:buNone/>
            </a:pPr>
            <a:r>
              <a:rPr lang="en-US" sz="4000" dirty="0">
                <a:solidFill>
                  <a:schemeClr val="tx1"/>
                </a:solidFill>
                <a:latin typeface="Roboto Slab" pitchFamily="34" charset="0"/>
                <a:ea typeface="Roboto Slab" pitchFamily="34" charset="-122"/>
                <a:cs typeface="Roboto Slab" pitchFamily="34" charset="-120"/>
              </a:rPr>
              <a:t>XÂY DỰNG WEBSITE HỖ TRỢ SINH VIÊN</a:t>
            </a:r>
            <a:endParaRPr lang="en-US" sz="4000" dirty="0">
              <a:solidFill>
                <a:schemeClr val="tx1"/>
              </a:solidFill>
              <a:latin typeface="Roboto Slab" pitchFamily="34" charset="0"/>
              <a:ea typeface="Roboto Slab" pitchFamily="34" charset="-122"/>
              <a:cs typeface="Roboto Slab" pitchFamily="34" charset="-120"/>
            </a:endParaRPr>
          </a:p>
          <a:p>
            <a:pPr marL="0" indent="0" algn="ctr">
              <a:lnSpc>
                <a:spcPts val="5550"/>
              </a:lnSpc>
              <a:buNone/>
            </a:pPr>
            <a:r>
              <a:rPr lang="vi-VN" altLang="en-US" sz="4000" dirty="0">
                <a:solidFill>
                  <a:schemeClr val="tx1"/>
                </a:solidFill>
                <a:latin typeface="Roboto Slab" pitchFamily="34" charset="0"/>
                <a:ea typeface="Roboto Slab" pitchFamily="34" charset="-122"/>
                <a:cs typeface="Roboto Slab" pitchFamily="34" charset="-120"/>
                <a:sym typeface="+mn-ea"/>
              </a:rPr>
              <a:t> </a:t>
            </a:r>
            <a:r>
              <a:rPr lang="en-US" sz="4000" dirty="0">
                <a:solidFill>
                  <a:schemeClr val="tx1"/>
                </a:solidFill>
                <a:latin typeface="Roboto Slab" pitchFamily="34" charset="0"/>
                <a:ea typeface="Roboto Slab" pitchFamily="34" charset="-122"/>
                <a:cs typeface="Roboto Slab" pitchFamily="34" charset="-120"/>
                <a:sym typeface="+mn-ea"/>
              </a:rPr>
              <a:t>HỌC</a:t>
            </a:r>
            <a:r>
              <a:rPr lang="vi-VN" altLang="en-US" sz="4000" dirty="0">
                <a:solidFill>
                  <a:schemeClr val="tx1"/>
                </a:solidFill>
                <a:latin typeface="Roboto Slab" pitchFamily="34" charset="0"/>
                <a:ea typeface="Roboto Slab" pitchFamily="34" charset="-122"/>
                <a:cs typeface="Roboto Slab" pitchFamily="34" charset="-120"/>
                <a:sym typeface="+mn-ea"/>
              </a:rPr>
              <a:t> </a:t>
            </a:r>
            <a:r>
              <a:rPr lang="en-US" sz="4000" dirty="0">
                <a:solidFill>
                  <a:schemeClr val="tx1"/>
                </a:solidFill>
                <a:latin typeface="Roboto Slab" pitchFamily="34" charset="0"/>
                <a:ea typeface="Roboto Slab" pitchFamily="34" charset="-122"/>
                <a:cs typeface="Roboto Slab" pitchFamily="34" charset="-120"/>
              </a:rPr>
              <a:t>CÁC THUẬT TOÁN SẮP XẾP</a:t>
            </a:r>
            <a:endParaRPr lang="en-US" sz="4000" dirty="0">
              <a:solidFill>
                <a:schemeClr val="tx1"/>
              </a:solidFill>
              <a:latin typeface="Roboto Slab" pitchFamily="34" charset="0"/>
              <a:ea typeface="Roboto Slab" pitchFamily="34" charset="-122"/>
              <a:cs typeface="Roboto Slab" pitchFamily="34" charset="-120"/>
            </a:endParaRPr>
          </a:p>
        </p:txBody>
      </p:sp>
      <p:sp>
        <p:nvSpPr>
          <p:cNvPr id="3" name="Text 1"/>
          <p:cNvSpPr/>
          <p:nvPr/>
        </p:nvSpPr>
        <p:spPr>
          <a:xfrm>
            <a:off x="793790" y="3751580"/>
            <a:ext cx="13042821" cy="362903"/>
          </a:xfrm>
          <a:prstGeom prst="rect">
            <a:avLst/>
          </a:prstGeom>
          <a:noFill/>
        </p:spPr>
        <p:txBody>
          <a:bodyPr wrap="non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Sinh viên: Kim Thanh Tùng</a:t>
            </a:r>
            <a:endParaRPr lang="en-US" sz="1750" dirty="0"/>
          </a:p>
        </p:txBody>
      </p:sp>
      <p:sp>
        <p:nvSpPr>
          <p:cNvPr id="4" name="Text 2"/>
          <p:cNvSpPr/>
          <p:nvPr/>
        </p:nvSpPr>
        <p:spPr>
          <a:xfrm>
            <a:off x="793790" y="4250888"/>
            <a:ext cx="13042821" cy="362903"/>
          </a:xfrm>
          <a:prstGeom prst="rect">
            <a:avLst/>
          </a:prstGeom>
          <a:noFill/>
        </p:spPr>
        <p:txBody>
          <a:bodyPr wrap="non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MSSV: 110123197 - Lớp: DA23TTD</a:t>
            </a:r>
            <a:endParaRPr lang="en-US" sz="1750" dirty="0"/>
          </a:p>
        </p:txBody>
      </p:sp>
      <p:sp>
        <p:nvSpPr>
          <p:cNvPr id="5" name="Text 3"/>
          <p:cNvSpPr/>
          <p:nvPr/>
        </p:nvSpPr>
        <p:spPr>
          <a:xfrm>
            <a:off x="793790" y="4868942"/>
            <a:ext cx="13042821" cy="362903"/>
          </a:xfrm>
          <a:prstGeom prst="rect">
            <a:avLst/>
          </a:prstGeom>
          <a:noFill/>
        </p:spPr>
        <p:txBody>
          <a:bodyPr wrap="non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GVHD: ThS. Lê Phong Dũ</a:t>
            </a:r>
            <a:endParaRPr lang="en-US" sz="1750" dirty="0"/>
          </a:p>
        </p:txBody>
      </p:sp>
      <p:sp>
        <p:nvSpPr>
          <p:cNvPr id="7" name="Text 5"/>
          <p:cNvSpPr/>
          <p:nvPr/>
        </p:nvSpPr>
        <p:spPr>
          <a:xfrm>
            <a:off x="724575" y="5486559"/>
            <a:ext cx="13042821" cy="362903"/>
          </a:xfrm>
          <a:prstGeom prst="rect">
            <a:avLst/>
          </a:prstGeom>
          <a:noFill/>
        </p:spPr>
        <p:txBody>
          <a:bodyPr wrap="non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Năm học: 2025 – 2026</a:t>
            </a:r>
            <a:endParaRPr lang="en-US" sz="1750" dirty="0"/>
          </a:p>
        </p:txBody>
      </p:sp>
      <p:pic>
        <p:nvPicPr>
          <p:cNvPr id="8" name="Picture 7"/>
          <p:cNvPicPr>
            <a:picLocks noChangeAspect="1"/>
          </p:cNvPicPr>
          <p:nvPr/>
        </p:nvPicPr>
        <p:blipFill>
          <a:blip r:embed="rId1"/>
          <a:stretch>
            <a:fillRect/>
          </a:stretch>
        </p:blipFill>
        <p:spPr>
          <a:xfrm>
            <a:off x="9203690" y="2763520"/>
            <a:ext cx="3914775" cy="4943475"/>
          </a:xfrm>
          <a:prstGeom prst="rect">
            <a:avLst/>
          </a:prstGeom>
        </p:spPr>
      </p:pic>
      <p:pic>
        <p:nvPicPr>
          <p:cNvPr id="9" name="Picture 8"/>
          <p:cNvPicPr>
            <a:picLocks noChangeAspect="1"/>
          </p:cNvPicPr>
          <p:nvPr/>
        </p:nvPicPr>
        <p:blipFill>
          <a:blip r:embed="rId2"/>
          <a:stretch>
            <a:fillRect/>
          </a:stretch>
        </p:blipFill>
        <p:spPr>
          <a:xfrm>
            <a:off x="574675" y="136525"/>
            <a:ext cx="1858010" cy="18484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17890"/>
            <a:ext cx="8616791" cy="708779"/>
          </a:xfrm>
          <a:prstGeom prst="rect">
            <a:avLst/>
          </a:prstGeom>
          <a:noFill/>
        </p:spPr>
        <p:txBody>
          <a:bodyPr wrap="none" lIns="0" tIns="0" rIns="0" bIns="0" rtlCol="0" anchor="t"/>
          <a:lstStyle/>
          <a:p>
            <a:pPr marL="0" indent="0" algn="l">
              <a:lnSpc>
                <a:spcPts val="5550"/>
              </a:lnSpc>
              <a:buNone/>
            </a:pPr>
            <a:r>
              <a:rPr lang="en-US" sz="4450" b="1" dirty="0">
                <a:solidFill>
                  <a:schemeClr val="tx1"/>
                </a:solidFill>
                <a:latin typeface="Times New Roman" panose="02020603050405020304" charset="0"/>
                <a:ea typeface="Roboto Slab" pitchFamily="34" charset="-122"/>
                <a:cs typeface="Times New Roman" panose="02020603050405020304" charset="0"/>
              </a:rPr>
              <a:t>TRỰC QUAN HÓA THUẬT TOÁN</a:t>
            </a:r>
            <a:endParaRPr lang="en-US" sz="4450" b="1" dirty="0">
              <a:solidFill>
                <a:schemeClr val="tx1"/>
              </a:solidFill>
              <a:latin typeface="Times New Roman" panose="02020603050405020304" charset="0"/>
              <a:ea typeface="Roboto Slab" pitchFamily="34" charset="-122"/>
              <a:cs typeface="Times New Roman" panose="02020603050405020304" charset="0"/>
            </a:endParaRPr>
          </a:p>
        </p:txBody>
      </p:sp>
      <p:sp>
        <p:nvSpPr>
          <p:cNvPr id="3" name="Text 1"/>
          <p:cNvSpPr/>
          <p:nvPr/>
        </p:nvSpPr>
        <p:spPr>
          <a:xfrm>
            <a:off x="793790" y="2380297"/>
            <a:ext cx="13042821" cy="362903"/>
          </a:xfrm>
          <a:prstGeom prst="rect">
            <a:avLst/>
          </a:prstGeom>
          <a:noFill/>
        </p:spPr>
        <p:txBody>
          <a:bodyPr wrap="non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Dữ liệu được biểu diễn bằng các thanh cột, chiều cao tương ứng với giá trị phần tử.</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pic>
        <p:nvPicPr>
          <p:cNvPr id="4" name="Image 0" descr="preencoded.png"/>
          <p:cNvPicPr>
            <a:picLocks noChangeAspect="1"/>
          </p:cNvPicPr>
          <p:nvPr/>
        </p:nvPicPr>
        <p:blipFill>
          <a:blip r:embed="rId1"/>
          <a:stretch>
            <a:fillRect/>
          </a:stretch>
        </p:blipFill>
        <p:spPr>
          <a:xfrm>
            <a:off x="793790" y="2998351"/>
            <a:ext cx="4158615" cy="2570202"/>
          </a:xfrm>
          <a:prstGeom prst="rect">
            <a:avLst/>
          </a:prstGeom>
        </p:spPr>
      </p:pic>
      <p:sp>
        <p:nvSpPr>
          <p:cNvPr id="5" name="Text 2"/>
          <p:cNvSpPr/>
          <p:nvPr/>
        </p:nvSpPr>
        <p:spPr>
          <a:xfrm>
            <a:off x="793790" y="5795367"/>
            <a:ext cx="2835235" cy="35433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Thanh cột</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6" name="Text 3"/>
          <p:cNvSpPr/>
          <p:nvPr/>
        </p:nvSpPr>
        <p:spPr>
          <a:xfrm>
            <a:off x="793790" y="6285786"/>
            <a:ext cx="4158615" cy="362903"/>
          </a:xfrm>
          <a:prstGeom prst="rect">
            <a:avLst/>
          </a:prstGeom>
          <a:noFill/>
        </p:spPr>
        <p:txBody>
          <a:bodyPr wrap="non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Biểu diễn giá trị phần tử.</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pic>
        <p:nvPicPr>
          <p:cNvPr id="7" name="Image 1" descr="preencoded.png"/>
          <p:cNvPicPr>
            <a:picLocks noChangeAspect="1"/>
          </p:cNvPicPr>
          <p:nvPr/>
        </p:nvPicPr>
        <p:blipFill>
          <a:blip r:embed="rId2"/>
          <a:stretch>
            <a:fillRect/>
          </a:stretch>
        </p:blipFill>
        <p:spPr>
          <a:xfrm>
            <a:off x="5235893" y="2998351"/>
            <a:ext cx="4158615" cy="2570202"/>
          </a:xfrm>
          <a:prstGeom prst="rect">
            <a:avLst/>
          </a:prstGeom>
        </p:spPr>
      </p:pic>
      <p:sp>
        <p:nvSpPr>
          <p:cNvPr id="8" name="Text 4"/>
          <p:cNvSpPr/>
          <p:nvPr/>
        </p:nvSpPr>
        <p:spPr>
          <a:xfrm>
            <a:off x="5235893" y="5795367"/>
            <a:ext cx="2835235" cy="35433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Màu sắc</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9" name="Text 5"/>
          <p:cNvSpPr/>
          <p:nvPr/>
        </p:nvSpPr>
        <p:spPr>
          <a:xfrm>
            <a:off x="5235893" y="6285786"/>
            <a:ext cx="4158615" cy="362903"/>
          </a:xfrm>
          <a:prstGeom prst="rect">
            <a:avLst/>
          </a:prstGeom>
          <a:noFill/>
        </p:spPr>
        <p:txBody>
          <a:bodyPr wrap="non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Thể hiện trạng thái so sánh và hoán đổi.</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pic>
        <p:nvPicPr>
          <p:cNvPr id="10" name="Image 2" descr="preencoded.png"/>
          <p:cNvPicPr>
            <a:picLocks noChangeAspect="1"/>
          </p:cNvPicPr>
          <p:nvPr/>
        </p:nvPicPr>
        <p:blipFill>
          <a:blip r:embed="rId3"/>
          <a:stretch>
            <a:fillRect/>
          </a:stretch>
        </p:blipFill>
        <p:spPr>
          <a:xfrm>
            <a:off x="9677995" y="2998351"/>
            <a:ext cx="4158615" cy="2570202"/>
          </a:xfrm>
          <a:prstGeom prst="rect">
            <a:avLst/>
          </a:prstGeom>
        </p:spPr>
      </p:pic>
      <p:sp>
        <p:nvSpPr>
          <p:cNvPr id="11" name="Text 6"/>
          <p:cNvSpPr/>
          <p:nvPr/>
        </p:nvSpPr>
        <p:spPr>
          <a:xfrm>
            <a:off x="9677995" y="5795367"/>
            <a:ext cx="2835235" cy="35433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Tương tác</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12" name="Text 7"/>
          <p:cNvSpPr/>
          <p:nvPr/>
        </p:nvSpPr>
        <p:spPr>
          <a:xfrm>
            <a:off x="9677995" y="6285786"/>
            <a:ext cx="4158615" cy="725805"/>
          </a:xfrm>
          <a:prstGeom prst="rect">
            <a:avLst/>
          </a:prstGeom>
          <a:noFill/>
        </p:spPr>
        <p:txBody>
          <a:bodyPr wrap="squar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Cho phép chạy từng bước và điều chỉnh tốc độ.</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p:spPr>
        <p:txBody>
          <a:bodyPr wrap="square" lIns="0" tIns="0" rIns="0" bIns="0" rtlCol="0" anchor="t"/>
          <a:lstStyle/>
          <a:p>
            <a:pPr marL="0" indent="0" algn="l">
              <a:lnSpc>
                <a:spcPts val="5550"/>
              </a:lnSpc>
              <a:buNone/>
            </a:pPr>
            <a:r>
              <a:rPr lang="en-US" sz="4450" b="1" dirty="0">
                <a:solidFill>
                  <a:srgbClr val="000000"/>
                </a:solidFill>
                <a:latin typeface="Times New Roman" panose="02020603050405020304" charset="0"/>
                <a:ea typeface="Inter Bold" pitchFamily="34" charset="-122"/>
                <a:cs typeface="Times New Roman" panose="02020603050405020304" charset="0"/>
              </a:rPr>
              <a:t>Hệ thống &amp; Kết quả đạt được</a:t>
            </a:r>
            <a:endParaRPr lang="en-US" sz="4450" b="1" dirty="0">
              <a:solidFill>
                <a:srgbClr val="000000"/>
              </a:solidFill>
              <a:latin typeface="Times New Roman" panose="02020603050405020304" charset="0"/>
              <a:ea typeface="Inter Bold" pitchFamily="34" charset="-122"/>
              <a:cs typeface="Times New Roman" panose="02020603050405020304" charset="0"/>
            </a:endParaRPr>
          </a:p>
        </p:txBody>
      </p:sp>
      <p:sp>
        <p:nvSpPr>
          <p:cNvPr id="4" name="Text 1"/>
          <p:cNvSpPr/>
          <p:nvPr/>
        </p:nvSpPr>
        <p:spPr>
          <a:xfrm>
            <a:off x="6280190" y="4267795"/>
            <a:ext cx="7556421" cy="1451610"/>
          </a:xfrm>
          <a:prstGeom prst="rect">
            <a:avLst/>
          </a:prstGeom>
          <a:noFill/>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charset="0"/>
                <a:ea typeface="Inter" panose="02000503000000020004" pitchFamily="34" charset="-122"/>
                <a:cs typeface="Times New Roman" panose="02020603050405020304" charset="0"/>
              </a:rPr>
              <a:t>Hệ </a:t>
            </a:r>
            <a:r>
              <a:rPr lang="en-US" sz="2000" dirty="0">
                <a:solidFill>
                  <a:srgbClr val="272525"/>
                </a:solidFill>
                <a:latin typeface="Times New Roman" panose="02020603050405020304" charset="0"/>
                <a:ea typeface="Inter" panose="02000503000000020004" pitchFamily="34" charset="-122"/>
                <a:cs typeface="Times New Roman" panose="02020603050405020304" charset="0"/>
              </a:rPr>
              <a:t>thống của chúng tôi trực quan hóa dữ liệu bằng biểu đồ cột, sử dụng màu sắc để thể hiện quá trình so sánh và hoán đổi. Điều này giúp người dùng dễ dàng theo dõi và hiểu rõ hơn về hoạt động của thuật toán.</a:t>
            </a: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7474" y="588169"/>
            <a:ext cx="4271486" cy="533995"/>
          </a:xfrm>
          <a:prstGeom prst="rect">
            <a:avLst/>
          </a:prstGeom>
          <a:noFill/>
        </p:spPr>
        <p:txBody>
          <a:bodyPr wrap="none" lIns="0" tIns="0" rIns="0" bIns="0" rtlCol="0" anchor="t"/>
          <a:lstStyle/>
          <a:p>
            <a:pPr marL="0" indent="0" algn="l">
              <a:lnSpc>
                <a:spcPts val="4200"/>
              </a:lnSpc>
              <a:buNone/>
            </a:pPr>
            <a:r>
              <a:rPr lang="en-US" sz="3350" b="1" dirty="0">
                <a:solidFill>
                  <a:srgbClr val="000000"/>
                </a:solidFill>
                <a:latin typeface="Times New Roman" panose="02020603050405020304" charset="0"/>
                <a:ea typeface="Inter Bold" pitchFamily="34" charset="-122"/>
                <a:cs typeface="Times New Roman" panose="02020603050405020304" charset="0"/>
              </a:rPr>
              <a:t>Công nghệ nền tảng</a:t>
            </a:r>
            <a:endParaRPr lang="en-US" sz="3350" dirty="0">
              <a:latin typeface="Times New Roman" panose="02020603050405020304" charset="0"/>
              <a:cs typeface="Times New Roman" panose="02020603050405020304" charset="0"/>
            </a:endParaRPr>
          </a:p>
        </p:txBody>
      </p:sp>
      <p:sp>
        <p:nvSpPr>
          <p:cNvPr id="3" name="Shape 1"/>
          <p:cNvSpPr/>
          <p:nvPr/>
        </p:nvSpPr>
        <p:spPr>
          <a:xfrm>
            <a:off x="747474" y="1549241"/>
            <a:ext cx="480536" cy="480536"/>
          </a:xfrm>
          <a:prstGeom prst="roundRect">
            <a:avLst>
              <a:gd name="adj" fmla="val 18667"/>
            </a:avLst>
          </a:prstGeom>
          <a:solidFill>
            <a:srgbClr val="DADBF1"/>
          </a:solidFill>
          <a:ln w="7620">
            <a:solidFill>
              <a:srgbClr val="C0C1D7"/>
            </a:solidFill>
            <a:prstDash val="solid"/>
          </a:ln>
        </p:spPr>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27603" y="1629311"/>
            <a:ext cx="320278" cy="320278"/>
          </a:xfrm>
          <a:prstGeom prst="rect">
            <a:avLst/>
          </a:prstGeom>
        </p:spPr>
      </p:pic>
      <p:sp>
        <p:nvSpPr>
          <p:cNvPr id="5" name="Text 2"/>
          <p:cNvSpPr/>
          <p:nvPr/>
        </p:nvSpPr>
        <p:spPr>
          <a:xfrm>
            <a:off x="1441490" y="1622584"/>
            <a:ext cx="2669619" cy="333613"/>
          </a:xfrm>
          <a:prstGeom prst="rect">
            <a:avLst/>
          </a:prstGeom>
          <a:noFill/>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charset="0"/>
                <a:ea typeface="Inter Bold" pitchFamily="34" charset="-122"/>
                <a:cs typeface="Times New Roman" panose="02020603050405020304" charset="0"/>
              </a:rPr>
              <a:t>HTML</a:t>
            </a:r>
            <a:endParaRPr lang="en-US" sz="21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6" name="Text 3"/>
          <p:cNvSpPr/>
          <p:nvPr/>
        </p:nvSpPr>
        <p:spPr>
          <a:xfrm>
            <a:off x="1441490" y="2084308"/>
            <a:ext cx="12441436" cy="341709"/>
          </a:xfrm>
          <a:prstGeom prst="rect">
            <a:avLst/>
          </a:prstGeom>
          <a:noFill/>
        </p:spPr>
        <p:txBody>
          <a:bodyPr wrap="none" lIns="0" tIns="0" rIns="0" bIns="0" rtlCol="0" anchor="t"/>
          <a:lstStyle/>
          <a:p>
            <a:pPr marL="0" indent="0" algn="l">
              <a:lnSpc>
                <a:spcPts val="2650"/>
              </a:lnSpc>
              <a:buNone/>
            </a:pPr>
            <a:r>
              <a:rPr lang="en-US" sz="2000" dirty="0">
                <a:solidFill>
                  <a:srgbClr val="272525"/>
                </a:solidFill>
                <a:latin typeface="Times New Roman" panose="02020603050405020304" charset="0"/>
                <a:ea typeface="Inter" panose="02000503000000020004" pitchFamily="34" charset="-122"/>
                <a:cs typeface="Times New Roman" panose="02020603050405020304" charset="0"/>
              </a:rPr>
              <a:t>Cấu trúc giao diện</a:t>
            </a:r>
            <a:endParaRPr lang="en-US" sz="2000" dirty="0">
              <a:solidFill>
                <a:srgbClr val="272525"/>
              </a:solidFill>
              <a:latin typeface="Times New Roman" panose="02020603050405020304" charset="0"/>
              <a:ea typeface="Inter" panose="02000503000000020004" pitchFamily="34" charset="-122"/>
              <a:cs typeface="Times New Roman" panose="02020603050405020304" charset="0"/>
            </a:endParaRPr>
          </a:p>
        </p:txBody>
      </p:sp>
      <p:sp>
        <p:nvSpPr>
          <p:cNvPr id="7" name="Shape 4"/>
          <p:cNvSpPr/>
          <p:nvPr/>
        </p:nvSpPr>
        <p:spPr>
          <a:xfrm>
            <a:off x="747474" y="2853095"/>
            <a:ext cx="480536" cy="480536"/>
          </a:xfrm>
          <a:prstGeom prst="roundRect">
            <a:avLst>
              <a:gd name="adj" fmla="val 18667"/>
            </a:avLst>
          </a:prstGeom>
          <a:solidFill>
            <a:srgbClr val="DADBF1"/>
          </a:solidFill>
          <a:ln w="7620">
            <a:solidFill>
              <a:srgbClr val="C0C1D7"/>
            </a:solidFill>
            <a:prstDash val="solid"/>
          </a:ln>
        </p:spPr>
      </p:sp>
      <p:pic>
        <p:nvPicPr>
          <p:cNvPr id="8" name="Image 1" descr="preencoded.png"/>
          <p:cNvPicPr>
            <a:picLocks noChangeAspect="1"/>
          </p:cNvPicPr>
          <p:nvPr/>
        </p:nvPicPr>
        <p:blipFill>
          <a:blip r:embed="rId1">
            <a:extLst>
              <a:ext uri="{96DAC541-7B7A-43D3-8B79-37D633B846F1}">
                <asvg:svgBlip xmlns:asvg="http://schemas.microsoft.com/office/drawing/2016/SVG/main" r:embed="rId3"/>
              </a:ext>
            </a:extLst>
          </a:blip>
          <a:stretch>
            <a:fillRect/>
          </a:stretch>
        </p:blipFill>
        <p:spPr>
          <a:xfrm>
            <a:off x="827603" y="2933164"/>
            <a:ext cx="320278" cy="320278"/>
          </a:xfrm>
          <a:prstGeom prst="rect">
            <a:avLst/>
          </a:prstGeom>
        </p:spPr>
      </p:pic>
      <p:sp>
        <p:nvSpPr>
          <p:cNvPr id="9" name="Text 5"/>
          <p:cNvSpPr/>
          <p:nvPr/>
        </p:nvSpPr>
        <p:spPr>
          <a:xfrm>
            <a:off x="1441490" y="2926437"/>
            <a:ext cx="2669619" cy="333613"/>
          </a:xfrm>
          <a:prstGeom prst="rect">
            <a:avLst/>
          </a:prstGeom>
          <a:noFill/>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charset="0"/>
                <a:ea typeface="Inter Bold" pitchFamily="34" charset="-122"/>
                <a:cs typeface="Times New Roman" panose="02020603050405020304" charset="0"/>
              </a:rPr>
              <a:t>CSS</a:t>
            </a:r>
            <a:endParaRPr lang="en-US" sz="21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10" name="Text 6"/>
          <p:cNvSpPr/>
          <p:nvPr/>
        </p:nvSpPr>
        <p:spPr>
          <a:xfrm>
            <a:off x="1441490" y="3388162"/>
            <a:ext cx="12441436" cy="341709"/>
          </a:xfrm>
          <a:prstGeom prst="rect">
            <a:avLst/>
          </a:prstGeom>
          <a:noFill/>
        </p:spPr>
        <p:txBody>
          <a:bodyPr wrap="none" lIns="0" tIns="0" rIns="0" bIns="0" rtlCol="0" anchor="t"/>
          <a:lstStyle/>
          <a:p>
            <a:pPr marL="0" indent="0" algn="l">
              <a:lnSpc>
                <a:spcPts val="2650"/>
              </a:lnSpc>
              <a:buNone/>
            </a:pPr>
            <a:r>
              <a:rPr lang="en-US" sz="2000" dirty="0">
                <a:solidFill>
                  <a:srgbClr val="272525"/>
                </a:solidFill>
                <a:latin typeface="Times New Roman" panose="02020603050405020304" charset="0"/>
                <a:ea typeface="Inter" panose="02000503000000020004" pitchFamily="34" charset="-122"/>
                <a:cs typeface="Times New Roman" panose="02020603050405020304" charset="0"/>
              </a:rPr>
              <a:t>Thiết kế trực quan</a:t>
            </a:r>
            <a:endParaRPr lang="en-US" sz="2000" dirty="0">
              <a:solidFill>
                <a:srgbClr val="272525"/>
              </a:solidFill>
              <a:latin typeface="Times New Roman" panose="02020603050405020304" charset="0"/>
              <a:ea typeface="Inter" panose="02000503000000020004" pitchFamily="34" charset="-122"/>
              <a:cs typeface="Times New Roman" panose="02020603050405020304" charset="0"/>
            </a:endParaRPr>
          </a:p>
        </p:txBody>
      </p:sp>
      <p:sp>
        <p:nvSpPr>
          <p:cNvPr id="11" name="Shape 7"/>
          <p:cNvSpPr/>
          <p:nvPr/>
        </p:nvSpPr>
        <p:spPr>
          <a:xfrm>
            <a:off x="747474" y="4156948"/>
            <a:ext cx="480536" cy="480536"/>
          </a:xfrm>
          <a:prstGeom prst="roundRect">
            <a:avLst>
              <a:gd name="adj" fmla="val 18667"/>
            </a:avLst>
          </a:prstGeom>
          <a:solidFill>
            <a:srgbClr val="DADBF1"/>
          </a:solidFill>
          <a:ln w="7620">
            <a:solidFill>
              <a:srgbClr val="C0C1D7"/>
            </a:solidFill>
            <a:prstDash val="solid"/>
          </a:ln>
        </p:spPr>
      </p:sp>
      <p:pic>
        <p:nvPicPr>
          <p:cNvPr id="12" name="Image 2" descr="preencoded.png"/>
          <p:cNvPicPr>
            <a:picLocks noChangeAspect="1"/>
          </p:cNvPicPr>
          <p:nvPr/>
        </p:nvPicPr>
        <p:blipFill>
          <a:blip r:embed="rId1">
            <a:extLst>
              <a:ext uri="{96DAC541-7B7A-43D3-8B79-37D633B846F1}">
                <asvg:svgBlip xmlns:asvg="http://schemas.microsoft.com/office/drawing/2016/SVG/main" r:embed="rId4"/>
              </a:ext>
            </a:extLst>
          </a:blip>
          <a:stretch>
            <a:fillRect/>
          </a:stretch>
        </p:blipFill>
        <p:spPr>
          <a:xfrm>
            <a:off x="827603" y="4237018"/>
            <a:ext cx="320278" cy="320278"/>
          </a:xfrm>
          <a:prstGeom prst="rect">
            <a:avLst/>
          </a:prstGeom>
        </p:spPr>
      </p:pic>
      <p:sp>
        <p:nvSpPr>
          <p:cNvPr id="13" name="Text 8"/>
          <p:cNvSpPr/>
          <p:nvPr/>
        </p:nvSpPr>
        <p:spPr>
          <a:xfrm>
            <a:off x="1441490" y="4230291"/>
            <a:ext cx="2669619" cy="333613"/>
          </a:xfrm>
          <a:prstGeom prst="rect">
            <a:avLst/>
          </a:prstGeom>
          <a:noFill/>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charset="0"/>
                <a:ea typeface="Inter Bold" pitchFamily="34" charset="-122"/>
                <a:cs typeface="Times New Roman" panose="02020603050405020304" charset="0"/>
              </a:rPr>
              <a:t>JavaScript</a:t>
            </a:r>
            <a:endParaRPr lang="en-US" sz="21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14" name="Text 9"/>
          <p:cNvSpPr/>
          <p:nvPr/>
        </p:nvSpPr>
        <p:spPr>
          <a:xfrm>
            <a:off x="1441490" y="4692015"/>
            <a:ext cx="12441436" cy="341709"/>
          </a:xfrm>
          <a:prstGeom prst="rect">
            <a:avLst/>
          </a:prstGeom>
          <a:noFill/>
        </p:spPr>
        <p:txBody>
          <a:bodyPr wrap="none" lIns="0" tIns="0" rIns="0" bIns="0" rtlCol="0" anchor="t"/>
          <a:lstStyle/>
          <a:p>
            <a:pPr marL="0" indent="0" algn="l">
              <a:lnSpc>
                <a:spcPts val="2650"/>
              </a:lnSpc>
              <a:buNone/>
            </a:pPr>
            <a:r>
              <a:rPr lang="en-US" sz="2000" dirty="0">
                <a:solidFill>
                  <a:srgbClr val="272525"/>
                </a:solidFill>
                <a:latin typeface="Times New Roman" panose="02020603050405020304" charset="0"/>
                <a:ea typeface="Inter" panose="02000503000000020004" pitchFamily="34" charset="-122"/>
                <a:cs typeface="Times New Roman" panose="02020603050405020304" charset="0"/>
              </a:rPr>
              <a:t>Tương tác động</a:t>
            </a:r>
            <a:endParaRPr lang="en-US" sz="2000" dirty="0">
              <a:latin typeface="Times New Roman" panose="02020603050405020304" charset="0"/>
              <a:cs typeface="Times New Roman" panose="02020603050405020304" charset="0"/>
            </a:endParaRPr>
          </a:p>
        </p:txBody>
      </p:sp>
      <p:sp>
        <p:nvSpPr>
          <p:cNvPr id="15" name="Shape 10"/>
          <p:cNvSpPr/>
          <p:nvPr/>
        </p:nvSpPr>
        <p:spPr>
          <a:xfrm>
            <a:off x="747474" y="5460802"/>
            <a:ext cx="480536" cy="480536"/>
          </a:xfrm>
          <a:prstGeom prst="roundRect">
            <a:avLst>
              <a:gd name="adj" fmla="val 18667"/>
            </a:avLst>
          </a:prstGeom>
          <a:solidFill>
            <a:srgbClr val="DADBF1"/>
          </a:solidFill>
          <a:ln w="7620">
            <a:solidFill>
              <a:srgbClr val="C0C1D7"/>
            </a:solidFill>
            <a:prstDash val="solid"/>
          </a:ln>
        </p:spPr>
      </p:sp>
      <p:pic>
        <p:nvPicPr>
          <p:cNvPr id="16" name="Image 3" descr="preencoded.png"/>
          <p:cNvPicPr>
            <a:picLocks noChangeAspect="1"/>
          </p:cNvPicPr>
          <p:nvPr/>
        </p:nvPicPr>
        <p:blipFill>
          <a:blip r:embed="rId1">
            <a:extLst>
              <a:ext uri="{96DAC541-7B7A-43D3-8B79-37D633B846F1}">
                <asvg:svgBlip xmlns:asvg="http://schemas.microsoft.com/office/drawing/2016/SVG/main" r:embed="rId4"/>
              </a:ext>
            </a:extLst>
          </a:blip>
          <a:stretch>
            <a:fillRect/>
          </a:stretch>
        </p:blipFill>
        <p:spPr>
          <a:xfrm>
            <a:off x="827603" y="5540871"/>
            <a:ext cx="320278" cy="320278"/>
          </a:xfrm>
          <a:prstGeom prst="rect">
            <a:avLst/>
          </a:prstGeom>
        </p:spPr>
      </p:pic>
      <p:sp>
        <p:nvSpPr>
          <p:cNvPr id="17" name="Text 11"/>
          <p:cNvSpPr/>
          <p:nvPr/>
        </p:nvSpPr>
        <p:spPr>
          <a:xfrm>
            <a:off x="1441490" y="5534144"/>
            <a:ext cx="2669619" cy="333613"/>
          </a:xfrm>
          <a:prstGeom prst="rect">
            <a:avLst/>
          </a:prstGeom>
          <a:noFill/>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charset="0"/>
                <a:ea typeface="Inter Bold" pitchFamily="34" charset="-122"/>
                <a:cs typeface="Times New Roman" panose="02020603050405020304" charset="0"/>
              </a:rPr>
              <a:t>PHP</a:t>
            </a:r>
            <a:endParaRPr lang="en-US" sz="21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18" name="Text 12"/>
          <p:cNvSpPr/>
          <p:nvPr/>
        </p:nvSpPr>
        <p:spPr>
          <a:xfrm>
            <a:off x="1441490" y="5995868"/>
            <a:ext cx="12441436" cy="341709"/>
          </a:xfrm>
          <a:prstGeom prst="rect">
            <a:avLst/>
          </a:prstGeom>
          <a:noFill/>
        </p:spPr>
        <p:txBody>
          <a:bodyPr wrap="none" lIns="0" tIns="0" rIns="0" bIns="0" rtlCol="0" anchor="t"/>
          <a:lstStyle/>
          <a:p>
            <a:pPr marL="0" indent="0" algn="l">
              <a:lnSpc>
                <a:spcPts val="2650"/>
              </a:lnSpc>
              <a:buNone/>
            </a:pPr>
            <a:r>
              <a:rPr lang="en-US" sz="2000" dirty="0">
                <a:solidFill>
                  <a:srgbClr val="272525"/>
                </a:solidFill>
                <a:latin typeface="Times New Roman" panose="02020603050405020304" charset="0"/>
                <a:ea typeface="Inter" panose="02000503000000020004" pitchFamily="34" charset="-122"/>
                <a:cs typeface="Times New Roman" panose="02020603050405020304" charset="0"/>
              </a:rPr>
              <a:t>Xử lý phía máy chủ</a:t>
            </a:r>
            <a:endParaRPr lang="en-US" sz="2000" dirty="0">
              <a:latin typeface="Times New Roman" panose="02020603050405020304" charset="0"/>
              <a:cs typeface="Times New Roman" panose="02020603050405020304" charset="0"/>
            </a:endParaRPr>
          </a:p>
        </p:txBody>
      </p:sp>
      <p:sp>
        <p:nvSpPr>
          <p:cNvPr id="19" name="Shape 13"/>
          <p:cNvSpPr/>
          <p:nvPr/>
        </p:nvSpPr>
        <p:spPr>
          <a:xfrm>
            <a:off x="747474" y="6764655"/>
            <a:ext cx="480536" cy="480536"/>
          </a:xfrm>
          <a:prstGeom prst="roundRect">
            <a:avLst>
              <a:gd name="adj" fmla="val 18667"/>
            </a:avLst>
          </a:prstGeom>
          <a:solidFill>
            <a:srgbClr val="DADBF1"/>
          </a:solidFill>
          <a:ln w="7620">
            <a:solidFill>
              <a:srgbClr val="C0C1D7"/>
            </a:solidFill>
            <a:prstDash val="solid"/>
          </a:ln>
        </p:spPr>
      </p:sp>
      <p:pic>
        <p:nvPicPr>
          <p:cNvPr id="20" name="Image 4" descr="preencoded.png"/>
          <p:cNvPicPr>
            <a:picLocks noChangeAspect="1"/>
          </p:cNvPicPr>
          <p:nvPr/>
        </p:nvPicPr>
        <p:blipFill>
          <a:blip r:embed="rId1">
            <a:extLst>
              <a:ext uri="{96DAC541-7B7A-43D3-8B79-37D633B846F1}">
                <asvg:svgBlip xmlns:asvg="http://schemas.microsoft.com/office/drawing/2016/SVG/main" r:embed="rId5"/>
              </a:ext>
            </a:extLst>
          </a:blip>
          <a:stretch>
            <a:fillRect/>
          </a:stretch>
        </p:blipFill>
        <p:spPr>
          <a:xfrm>
            <a:off x="827603" y="6844725"/>
            <a:ext cx="320278" cy="320278"/>
          </a:xfrm>
          <a:prstGeom prst="rect">
            <a:avLst/>
          </a:prstGeom>
        </p:spPr>
      </p:pic>
      <p:sp>
        <p:nvSpPr>
          <p:cNvPr id="21" name="Text 14"/>
          <p:cNvSpPr/>
          <p:nvPr/>
        </p:nvSpPr>
        <p:spPr>
          <a:xfrm>
            <a:off x="1441490" y="6837998"/>
            <a:ext cx="2669619" cy="333613"/>
          </a:xfrm>
          <a:prstGeom prst="rect">
            <a:avLst/>
          </a:prstGeom>
          <a:noFill/>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charset="0"/>
                <a:ea typeface="Inter Bold" pitchFamily="34" charset="-122"/>
                <a:cs typeface="Times New Roman" panose="02020603050405020304" charset="0"/>
              </a:rPr>
              <a:t>MySQL</a:t>
            </a:r>
            <a:endParaRPr lang="en-US" sz="21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22" name="Text 15"/>
          <p:cNvSpPr/>
          <p:nvPr/>
        </p:nvSpPr>
        <p:spPr>
          <a:xfrm>
            <a:off x="1441490" y="7299722"/>
            <a:ext cx="12441436" cy="341709"/>
          </a:xfrm>
          <a:prstGeom prst="rect">
            <a:avLst/>
          </a:prstGeom>
          <a:noFill/>
        </p:spPr>
        <p:txBody>
          <a:bodyPr wrap="none" lIns="0" tIns="0" rIns="0" bIns="0" rtlCol="0" anchor="t"/>
          <a:lstStyle/>
          <a:p>
            <a:pPr marL="0" indent="0" algn="l">
              <a:lnSpc>
                <a:spcPts val="2650"/>
              </a:lnSpc>
              <a:buNone/>
            </a:pPr>
            <a:r>
              <a:rPr lang="en-US" sz="2000" dirty="0">
                <a:solidFill>
                  <a:srgbClr val="272525"/>
                </a:solidFill>
                <a:latin typeface="Times New Roman" panose="02020603050405020304" charset="0"/>
                <a:ea typeface="Inter" panose="02000503000000020004" pitchFamily="34" charset="-122"/>
                <a:cs typeface="Times New Roman" panose="02020603050405020304" charset="0"/>
              </a:rPr>
              <a:t>Quản lý dữ liệu</a:t>
            </a: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985718"/>
            <a:ext cx="4536519" cy="566976"/>
          </a:xfrm>
          <a:prstGeom prst="rect">
            <a:avLst/>
          </a:prstGeom>
          <a:noFill/>
        </p:spPr>
        <p:txBody>
          <a:bodyPr wrap="none" lIns="0" tIns="0" rIns="0" bIns="0" rtlCol="0" anchor="t"/>
          <a:lstStyle/>
          <a:p>
            <a:pPr marL="0" indent="0" algn="l">
              <a:lnSpc>
                <a:spcPts val="4450"/>
              </a:lnSpc>
              <a:buNone/>
            </a:pPr>
            <a:r>
              <a:rPr lang="en-US" sz="3550" b="1" dirty="0">
                <a:solidFill>
                  <a:schemeClr val="tx1"/>
                </a:solidFill>
                <a:latin typeface="Times New Roman" panose="02020603050405020304" charset="0"/>
                <a:ea typeface="Inter Bold" pitchFamily="34" charset="-122"/>
                <a:cs typeface="Times New Roman" panose="02020603050405020304" charset="0"/>
              </a:rPr>
              <a:t>Lợi ích giáo dục</a:t>
            </a:r>
            <a:endParaRPr lang="en-US" sz="3550" b="1" dirty="0">
              <a:solidFill>
                <a:schemeClr val="tx1"/>
              </a:solidFill>
              <a:latin typeface="Times New Roman" panose="02020603050405020304" charset="0"/>
              <a:ea typeface="Inter Bold" pitchFamily="34" charset="-122"/>
              <a:cs typeface="Times New Roman" panose="02020603050405020304" charset="0"/>
            </a:endParaRPr>
          </a:p>
        </p:txBody>
      </p:sp>
      <p:sp>
        <p:nvSpPr>
          <p:cNvPr id="4" name="Shape 1"/>
          <p:cNvSpPr/>
          <p:nvPr/>
        </p:nvSpPr>
        <p:spPr>
          <a:xfrm>
            <a:off x="793790" y="2233017"/>
            <a:ext cx="3664744" cy="2766298"/>
          </a:xfrm>
          <a:prstGeom prst="roundRect">
            <a:avLst>
              <a:gd name="adj" fmla="val 5289"/>
            </a:avLst>
          </a:prstGeom>
          <a:solidFill>
            <a:srgbClr val="FFFFFF"/>
          </a:solidFill>
        </p:spPr>
      </p:sp>
      <p:sp>
        <p:nvSpPr>
          <p:cNvPr id="5" name="Shape 2"/>
          <p:cNvSpPr/>
          <p:nvPr/>
        </p:nvSpPr>
        <p:spPr>
          <a:xfrm>
            <a:off x="793790" y="2202537"/>
            <a:ext cx="3664744" cy="121920"/>
          </a:xfrm>
          <a:prstGeom prst="roundRect">
            <a:avLst>
              <a:gd name="adj" fmla="val 78139"/>
            </a:avLst>
          </a:prstGeom>
          <a:solidFill>
            <a:srgbClr val="4950BC"/>
          </a:solidFill>
        </p:spPr>
      </p:sp>
      <p:sp>
        <p:nvSpPr>
          <p:cNvPr id="6" name="Shape 3"/>
          <p:cNvSpPr/>
          <p:nvPr/>
        </p:nvSpPr>
        <p:spPr>
          <a:xfrm>
            <a:off x="2285940" y="1892856"/>
            <a:ext cx="680442" cy="680442"/>
          </a:xfrm>
          <a:prstGeom prst="roundRect">
            <a:avLst>
              <a:gd name="adj" fmla="val 134383"/>
            </a:avLst>
          </a:prstGeom>
          <a:solidFill>
            <a:srgbClr val="4950BC"/>
          </a:solidFill>
        </p:spPr>
      </p:sp>
      <p:sp>
        <p:nvSpPr>
          <p:cNvPr id="7" name="Text 4"/>
          <p:cNvSpPr/>
          <p:nvPr/>
        </p:nvSpPr>
        <p:spPr>
          <a:xfrm>
            <a:off x="2490014" y="2062996"/>
            <a:ext cx="272177" cy="340162"/>
          </a:xfrm>
          <a:prstGeom prst="rect">
            <a:avLst/>
          </a:prstGeom>
          <a:noFill/>
        </p:spPr>
        <p:txBody>
          <a:bodyPr wrap="none" lIns="0" tIns="0" rIns="0" bIns="0" rtlCol="0" anchor="t"/>
          <a:lstStyle/>
          <a:p>
            <a:pPr marL="0" indent="0" algn="l">
              <a:lnSpc>
                <a:spcPts val="3400"/>
              </a:lnSpc>
              <a:buNone/>
            </a:pPr>
            <a:r>
              <a:rPr lang="en-US" sz="2000" b="1" dirty="0">
                <a:solidFill>
                  <a:srgbClr val="FFFFFF"/>
                </a:solidFill>
                <a:latin typeface="Times New Roman" panose="02020603050405020304" charset="0"/>
                <a:ea typeface="Inter Bold" pitchFamily="34" charset="-122"/>
                <a:cs typeface="Times New Roman" panose="02020603050405020304" charset="0"/>
              </a:rPr>
              <a:t>1</a:t>
            </a:r>
            <a:endParaRPr lang="en-US" sz="2000" b="1" dirty="0">
              <a:solidFill>
                <a:srgbClr val="FFFFFF"/>
              </a:solidFill>
              <a:latin typeface="Times New Roman" panose="02020603050405020304" charset="0"/>
              <a:ea typeface="Inter Bold" pitchFamily="34" charset="-122"/>
              <a:cs typeface="Times New Roman" panose="02020603050405020304" charset="0"/>
            </a:endParaRPr>
          </a:p>
        </p:txBody>
      </p:sp>
      <p:sp>
        <p:nvSpPr>
          <p:cNvPr id="8" name="Text 5"/>
          <p:cNvSpPr/>
          <p:nvPr/>
        </p:nvSpPr>
        <p:spPr>
          <a:xfrm>
            <a:off x="1051084" y="2799993"/>
            <a:ext cx="2835235" cy="354330"/>
          </a:xfrm>
          <a:prstGeom prst="rect">
            <a:avLst/>
          </a:prstGeom>
          <a:noFill/>
        </p:spPr>
        <p:txBody>
          <a:bodyPr wrap="none" lIns="0" tIns="0" rIns="0" bIns="0" rtlCol="0" anchor="t"/>
          <a:lstStyle/>
          <a:p>
            <a:pPr marL="0" indent="0" algn="l">
              <a:lnSpc>
                <a:spcPts val="2750"/>
              </a:lnSpc>
              <a:buNone/>
            </a:pPr>
            <a:r>
              <a:rPr lang="en-US" sz="2000" b="1" dirty="0">
                <a:solidFill>
                  <a:srgbClr val="272525"/>
                </a:solidFill>
                <a:latin typeface="Times New Roman" panose="02020603050405020304" charset="0"/>
                <a:ea typeface="Inter Bold" pitchFamily="34" charset="-122"/>
                <a:cs typeface="Times New Roman" panose="02020603050405020304" charset="0"/>
              </a:rPr>
              <a:t>Hiểu rõ thuật toán</a:t>
            </a:r>
            <a:endParaRPr lang="en-US" sz="20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9" name="Text 6"/>
          <p:cNvSpPr/>
          <p:nvPr/>
        </p:nvSpPr>
        <p:spPr>
          <a:xfrm>
            <a:off x="1051084" y="3290411"/>
            <a:ext cx="3150156" cy="1451610"/>
          </a:xfrm>
          <a:prstGeom prst="rect">
            <a:avLst/>
          </a:prstGeom>
          <a:noFill/>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charset="0"/>
                <a:ea typeface="Inter" panose="02000503000000020004" pitchFamily="34" charset="-122"/>
                <a:cs typeface="Times New Roman" panose="02020603050405020304" charset="0"/>
              </a:rPr>
              <a:t>Giúp sinh viên nắm bắt cách hoạt động của các thuật toán một cách trực quan và sâu sắc.</a:t>
            </a:r>
            <a:endParaRPr lang="en-US" sz="2000" dirty="0">
              <a:solidFill>
                <a:srgbClr val="272525"/>
              </a:solidFill>
              <a:latin typeface="Times New Roman" panose="02020603050405020304" charset="0"/>
              <a:ea typeface="Inter" panose="02000503000000020004" pitchFamily="34" charset="-122"/>
              <a:cs typeface="Times New Roman" panose="02020603050405020304" charset="0"/>
            </a:endParaRPr>
          </a:p>
        </p:txBody>
      </p:sp>
      <p:sp>
        <p:nvSpPr>
          <p:cNvPr id="10" name="Shape 7"/>
          <p:cNvSpPr/>
          <p:nvPr/>
        </p:nvSpPr>
        <p:spPr>
          <a:xfrm>
            <a:off x="4685348" y="2233017"/>
            <a:ext cx="3664863" cy="2766298"/>
          </a:xfrm>
          <a:prstGeom prst="roundRect">
            <a:avLst>
              <a:gd name="adj" fmla="val 5289"/>
            </a:avLst>
          </a:prstGeom>
          <a:solidFill>
            <a:srgbClr val="FFFFFF"/>
          </a:solidFill>
        </p:spPr>
      </p:sp>
      <p:sp>
        <p:nvSpPr>
          <p:cNvPr id="11" name="Shape 8"/>
          <p:cNvSpPr/>
          <p:nvPr/>
        </p:nvSpPr>
        <p:spPr>
          <a:xfrm>
            <a:off x="4685348" y="2202537"/>
            <a:ext cx="3664863" cy="121920"/>
          </a:xfrm>
          <a:prstGeom prst="roundRect">
            <a:avLst>
              <a:gd name="adj" fmla="val 78139"/>
            </a:avLst>
          </a:prstGeom>
          <a:solidFill>
            <a:srgbClr val="4950BC"/>
          </a:solidFill>
        </p:spPr>
      </p:sp>
      <p:sp>
        <p:nvSpPr>
          <p:cNvPr id="12" name="Shape 9"/>
          <p:cNvSpPr/>
          <p:nvPr/>
        </p:nvSpPr>
        <p:spPr>
          <a:xfrm>
            <a:off x="6177498" y="1892856"/>
            <a:ext cx="680442" cy="680442"/>
          </a:xfrm>
          <a:prstGeom prst="roundRect">
            <a:avLst>
              <a:gd name="adj" fmla="val 134383"/>
            </a:avLst>
          </a:prstGeom>
          <a:solidFill>
            <a:srgbClr val="4950BC"/>
          </a:solidFill>
        </p:spPr>
      </p:sp>
      <p:sp>
        <p:nvSpPr>
          <p:cNvPr id="13" name="Text 10"/>
          <p:cNvSpPr/>
          <p:nvPr/>
        </p:nvSpPr>
        <p:spPr>
          <a:xfrm>
            <a:off x="6381571" y="2062996"/>
            <a:ext cx="272177" cy="340162"/>
          </a:xfrm>
          <a:prstGeom prst="rect">
            <a:avLst/>
          </a:prstGeom>
          <a:noFill/>
        </p:spPr>
        <p:txBody>
          <a:bodyPr wrap="none" lIns="0" tIns="0" rIns="0" bIns="0" rtlCol="0" anchor="t"/>
          <a:lstStyle/>
          <a:p>
            <a:pPr marL="0" indent="0" algn="l">
              <a:lnSpc>
                <a:spcPts val="3400"/>
              </a:lnSpc>
              <a:buNone/>
            </a:pPr>
            <a:r>
              <a:rPr lang="en-US" sz="2000" b="1" dirty="0">
                <a:solidFill>
                  <a:srgbClr val="FFFFFF"/>
                </a:solidFill>
                <a:latin typeface="Times New Roman" panose="02020603050405020304" charset="0"/>
                <a:ea typeface="Inter Bold" pitchFamily="34" charset="-122"/>
                <a:cs typeface="Times New Roman" panose="02020603050405020304" charset="0"/>
              </a:rPr>
              <a:t>2</a:t>
            </a:r>
            <a:endParaRPr lang="en-US" sz="2000" b="1" dirty="0">
              <a:solidFill>
                <a:srgbClr val="FFFFFF"/>
              </a:solidFill>
              <a:latin typeface="Times New Roman" panose="02020603050405020304" charset="0"/>
              <a:ea typeface="Inter Bold" pitchFamily="34" charset="-122"/>
              <a:cs typeface="Times New Roman" panose="02020603050405020304" charset="0"/>
            </a:endParaRPr>
          </a:p>
        </p:txBody>
      </p:sp>
      <p:sp>
        <p:nvSpPr>
          <p:cNvPr id="14" name="Text 11"/>
          <p:cNvSpPr/>
          <p:nvPr/>
        </p:nvSpPr>
        <p:spPr>
          <a:xfrm>
            <a:off x="4942642" y="2799993"/>
            <a:ext cx="2835235" cy="354330"/>
          </a:xfrm>
          <a:prstGeom prst="rect">
            <a:avLst/>
          </a:prstGeom>
          <a:noFill/>
        </p:spPr>
        <p:txBody>
          <a:bodyPr wrap="none" lIns="0" tIns="0" rIns="0" bIns="0" rtlCol="0" anchor="t"/>
          <a:lstStyle/>
          <a:p>
            <a:pPr marL="0" indent="0" algn="l">
              <a:lnSpc>
                <a:spcPts val="2750"/>
              </a:lnSpc>
              <a:buNone/>
            </a:pPr>
            <a:r>
              <a:rPr lang="en-US" sz="2000" b="1" dirty="0">
                <a:solidFill>
                  <a:srgbClr val="272525"/>
                </a:solidFill>
                <a:latin typeface="Times New Roman" panose="02020603050405020304" charset="0"/>
                <a:ea typeface="Inter Bold" pitchFamily="34" charset="-122"/>
                <a:cs typeface="Times New Roman" panose="02020603050405020304" charset="0"/>
              </a:rPr>
              <a:t>Học tập hiệu quả</a:t>
            </a:r>
            <a:endParaRPr lang="en-US" sz="20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15" name="Text 12"/>
          <p:cNvSpPr/>
          <p:nvPr/>
        </p:nvSpPr>
        <p:spPr>
          <a:xfrm>
            <a:off x="4942642" y="3290411"/>
            <a:ext cx="3150275" cy="1088708"/>
          </a:xfrm>
          <a:prstGeom prst="rect">
            <a:avLst/>
          </a:prstGeom>
          <a:noFill/>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charset="0"/>
                <a:ea typeface="Inter" panose="02000503000000020004" pitchFamily="34" charset="-122"/>
                <a:cs typeface="Times New Roman" panose="02020603050405020304" charset="0"/>
              </a:rPr>
              <a:t>Tăng cường khả năng học tập và ghi nhớ kiến thức thông qua hình ảnh động.</a:t>
            </a:r>
            <a:endParaRPr lang="en-US" sz="2000" dirty="0">
              <a:solidFill>
                <a:srgbClr val="272525"/>
              </a:solidFill>
              <a:latin typeface="Times New Roman" panose="02020603050405020304" charset="0"/>
              <a:ea typeface="Inter" panose="02000503000000020004" pitchFamily="34" charset="-122"/>
              <a:cs typeface="Times New Roman" panose="02020603050405020304" charset="0"/>
            </a:endParaRPr>
          </a:p>
        </p:txBody>
      </p:sp>
      <p:sp>
        <p:nvSpPr>
          <p:cNvPr id="16" name="Shape 13"/>
          <p:cNvSpPr/>
          <p:nvPr/>
        </p:nvSpPr>
        <p:spPr>
          <a:xfrm>
            <a:off x="793790" y="5566291"/>
            <a:ext cx="7556421" cy="1677591"/>
          </a:xfrm>
          <a:prstGeom prst="roundRect">
            <a:avLst>
              <a:gd name="adj" fmla="val 8721"/>
            </a:avLst>
          </a:prstGeom>
          <a:solidFill>
            <a:srgbClr val="FFFFFF"/>
          </a:solidFill>
        </p:spPr>
      </p:sp>
      <p:sp>
        <p:nvSpPr>
          <p:cNvPr id="17" name="Shape 14"/>
          <p:cNvSpPr/>
          <p:nvPr/>
        </p:nvSpPr>
        <p:spPr>
          <a:xfrm>
            <a:off x="793790" y="5535811"/>
            <a:ext cx="7556421" cy="121920"/>
          </a:xfrm>
          <a:prstGeom prst="roundRect">
            <a:avLst>
              <a:gd name="adj" fmla="val 78139"/>
            </a:avLst>
          </a:prstGeom>
          <a:solidFill>
            <a:srgbClr val="4950BC"/>
          </a:solidFill>
        </p:spPr>
      </p:sp>
      <p:sp>
        <p:nvSpPr>
          <p:cNvPr id="18" name="Shape 15"/>
          <p:cNvSpPr/>
          <p:nvPr/>
        </p:nvSpPr>
        <p:spPr>
          <a:xfrm>
            <a:off x="4231779" y="5226129"/>
            <a:ext cx="680442" cy="680442"/>
          </a:xfrm>
          <a:prstGeom prst="roundRect">
            <a:avLst>
              <a:gd name="adj" fmla="val 134383"/>
            </a:avLst>
          </a:prstGeom>
          <a:solidFill>
            <a:srgbClr val="4950BC"/>
          </a:solidFill>
        </p:spPr>
      </p:sp>
      <p:sp>
        <p:nvSpPr>
          <p:cNvPr id="19" name="Text 16"/>
          <p:cNvSpPr/>
          <p:nvPr/>
        </p:nvSpPr>
        <p:spPr>
          <a:xfrm>
            <a:off x="4435852" y="5396270"/>
            <a:ext cx="272177" cy="340162"/>
          </a:xfrm>
          <a:prstGeom prst="rect">
            <a:avLst/>
          </a:prstGeom>
          <a:noFill/>
        </p:spPr>
        <p:txBody>
          <a:bodyPr wrap="none" lIns="0" tIns="0" rIns="0" bIns="0" rtlCol="0" anchor="t"/>
          <a:lstStyle/>
          <a:p>
            <a:pPr marL="0" indent="0" algn="l">
              <a:lnSpc>
                <a:spcPts val="3400"/>
              </a:lnSpc>
              <a:buNone/>
            </a:pPr>
            <a:r>
              <a:rPr lang="en-US" sz="2000" b="1" dirty="0">
                <a:solidFill>
                  <a:srgbClr val="FFFFFF"/>
                </a:solidFill>
                <a:latin typeface="Times New Roman" panose="02020603050405020304" charset="0"/>
                <a:ea typeface="Inter Bold" pitchFamily="34" charset="-122"/>
                <a:cs typeface="Times New Roman" panose="02020603050405020304" charset="0"/>
              </a:rPr>
              <a:t>3</a:t>
            </a:r>
            <a:endParaRPr lang="en-US" sz="2000" b="1" dirty="0">
              <a:solidFill>
                <a:srgbClr val="FFFFFF"/>
              </a:solidFill>
              <a:latin typeface="Times New Roman" panose="02020603050405020304" charset="0"/>
              <a:ea typeface="Inter Bold" pitchFamily="34" charset="-122"/>
              <a:cs typeface="Times New Roman" panose="02020603050405020304" charset="0"/>
            </a:endParaRPr>
          </a:p>
        </p:txBody>
      </p:sp>
      <p:sp>
        <p:nvSpPr>
          <p:cNvPr id="20" name="Text 17"/>
          <p:cNvSpPr/>
          <p:nvPr/>
        </p:nvSpPr>
        <p:spPr>
          <a:xfrm>
            <a:off x="1051084" y="6133267"/>
            <a:ext cx="2835235" cy="354330"/>
          </a:xfrm>
          <a:prstGeom prst="rect">
            <a:avLst/>
          </a:prstGeom>
          <a:noFill/>
        </p:spPr>
        <p:txBody>
          <a:bodyPr wrap="none" lIns="0" tIns="0" rIns="0" bIns="0" rtlCol="0" anchor="t"/>
          <a:lstStyle/>
          <a:p>
            <a:pPr marL="0" indent="0" algn="l">
              <a:lnSpc>
                <a:spcPts val="2750"/>
              </a:lnSpc>
              <a:buNone/>
            </a:pPr>
            <a:r>
              <a:rPr lang="en-US" sz="2000" b="1" dirty="0">
                <a:solidFill>
                  <a:srgbClr val="272525"/>
                </a:solidFill>
                <a:latin typeface="Times New Roman" panose="02020603050405020304" charset="0"/>
                <a:ea typeface="Inter Bold" pitchFamily="34" charset="-122"/>
                <a:cs typeface="Times New Roman" panose="02020603050405020304" charset="0"/>
              </a:rPr>
              <a:t>Nâng cao kỹ năng</a:t>
            </a:r>
            <a:endParaRPr lang="en-US" sz="2000" b="1" dirty="0">
              <a:solidFill>
                <a:srgbClr val="272525"/>
              </a:solidFill>
              <a:latin typeface="Times New Roman" panose="02020603050405020304" charset="0"/>
              <a:ea typeface="Inter Bold" pitchFamily="34" charset="-122"/>
              <a:cs typeface="Times New Roman" panose="02020603050405020304" charset="0"/>
            </a:endParaRPr>
          </a:p>
        </p:txBody>
      </p:sp>
      <p:sp>
        <p:nvSpPr>
          <p:cNvPr id="21" name="Text 18"/>
          <p:cNvSpPr/>
          <p:nvPr/>
        </p:nvSpPr>
        <p:spPr>
          <a:xfrm>
            <a:off x="1051084" y="6623685"/>
            <a:ext cx="7041832" cy="362903"/>
          </a:xfrm>
          <a:prstGeom prst="rect">
            <a:avLst/>
          </a:prstGeom>
          <a:noFill/>
        </p:spPr>
        <p:txBody>
          <a:bodyPr wrap="none" lIns="0" tIns="0" rIns="0" bIns="0" rtlCol="0" anchor="t"/>
          <a:lstStyle/>
          <a:p>
            <a:pPr marL="0" indent="0" algn="l">
              <a:lnSpc>
                <a:spcPts val="2850"/>
              </a:lnSpc>
              <a:buNone/>
            </a:pPr>
            <a:r>
              <a:rPr lang="en-US" sz="2000" dirty="0">
                <a:solidFill>
                  <a:srgbClr val="272525"/>
                </a:solidFill>
                <a:latin typeface="Times New Roman" panose="02020603050405020304" charset="0"/>
                <a:ea typeface="Inter" panose="02000503000000020004" pitchFamily="34" charset="-122"/>
                <a:cs typeface="Times New Roman" panose="02020603050405020304" charset="0"/>
              </a:rPr>
              <a:t>Phát triển kỹ năng phân tích và giải quyết vấn đề trong lập trình.</a:t>
            </a:r>
            <a:endParaRPr lang="en-US" sz="2000" dirty="0">
              <a:solidFill>
                <a:srgbClr val="272525"/>
              </a:solidFill>
              <a:latin typeface="Times New Roman" panose="02020603050405020304" charset="0"/>
              <a:ea typeface="Inter" panose="02000503000000020004" pitchFamily="34" charset="-122"/>
              <a:cs typeface="Times New Roman" panose="02020603050405020304" charset="0"/>
            </a:endParaRPr>
          </a:p>
        </p:txBody>
      </p:sp>
      <p:pic>
        <p:nvPicPr>
          <p:cNvPr id="22" name="Picture 21"/>
          <p:cNvPicPr>
            <a:picLocks noChangeAspect="1"/>
          </p:cNvPicPr>
          <p:nvPr/>
        </p:nvPicPr>
        <p:blipFill>
          <a:blip r:embed="rId1"/>
          <a:stretch>
            <a:fillRect/>
          </a:stretch>
        </p:blipFill>
        <p:spPr>
          <a:xfrm>
            <a:off x="9444355" y="700405"/>
            <a:ext cx="4272280" cy="68192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227427"/>
            <a:ext cx="6313765" cy="708779"/>
          </a:xfrm>
          <a:prstGeom prst="rect">
            <a:avLst/>
          </a:prstGeom>
          <a:noFill/>
        </p:spPr>
        <p:txBody>
          <a:bodyPr wrap="none" lIns="0" tIns="0" rIns="0" bIns="0" rtlCol="0" anchor="t"/>
          <a:lstStyle/>
          <a:p>
            <a:pPr marL="0" indent="0" algn="l">
              <a:lnSpc>
                <a:spcPts val="5550"/>
              </a:lnSpc>
              <a:buNone/>
            </a:pPr>
            <a:r>
              <a:rPr lang="en-US" sz="4450" b="1" dirty="0">
                <a:solidFill>
                  <a:srgbClr val="000000"/>
                </a:solidFill>
                <a:latin typeface="Times New Roman" panose="02020603050405020304" charset="0"/>
                <a:ea typeface="Inter Bold" pitchFamily="34" charset="-122"/>
                <a:cs typeface="Times New Roman" panose="02020603050405020304" charset="0"/>
              </a:rPr>
              <a:t>Xin chân thành cảm ơn</a:t>
            </a:r>
            <a:endParaRPr lang="en-US" sz="4450" dirty="0">
              <a:latin typeface="Times New Roman" panose="02020603050405020304" charset="0"/>
              <a:cs typeface="Times New Roman" panose="02020603050405020304" charset="0"/>
            </a:endParaRPr>
          </a:p>
        </p:txBody>
      </p:sp>
      <p:sp>
        <p:nvSpPr>
          <p:cNvPr id="4" name="Text 1"/>
          <p:cNvSpPr/>
          <p:nvPr/>
        </p:nvSpPr>
        <p:spPr>
          <a:xfrm>
            <a:off x="793790" y="4276368"/>
            <a:ext cx="7556421" cy="725805"/>
          </a:xfrm>
          <a:prstGeom prst="rect">
            <a:avLst/>
          </a:prstGeom>
          <a:noFill/>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charset="0"/>
                <a:ea typeface="Inter" panose="02000503000000020004" pitchFamily="34" charset="-122"/>
                <a:cs typeface="Times New Roman" panose="02020603050405020304" charset="0"/>
              </a:rPr>
              <a:t>Xin chân thành cảm ơn quý thầy cô đã lắng nghe phần trình bày của em.</a:t>
            </a: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011335" y="759579"/>
            <a:ext cx="5670590" cy="708779"/>
          </a:xfrm>
          <a:prstGeom prst="rect">
            <a:avLst/>
          </a:prstGeom>
          <a:noFill/>
        </p:spPr>
        <p:txBody>
          <a:bodyPr wrap="none" lIns="0" tIns="0" rIns="0" bIns="0" rtlCol="0" anchor="t"/>
          <a:lstStyle/>
          <a:p>
            <a:pPr marL="0" indent="0" algn="ctr">
              <a:lnSpc>
                <a:spcPts val="5550"/>
              </a:lnSpc>
              <a:buNone/>
            </a:pPr>
            <a:r>
              <a:rPr lang="en-US" sz="4450" dirty="0">
                <a:solidFill>
                  <a:schemeClr val="tx1"/>
                </a:solidFill>
                <a:latin typeface="Times New Roman" panose="02020603050405020304" charset="0"/>
                <a:ea typeface="Roboto Slab" pitchFamily="34" charset="-122"/>
                <a:cs typeface="Times New Roman" panose="02020603050405020304" charset="0"/>
              </a:rPr>
              <a:t>LÝ DO CHỌN ĐỀ TÀI</a:t>
            </a:r>
            <a:endParaRPr lang="en-US" sz="4450" dirty="0">
              <a:solidFill>
                <a:schemeClr val="tx1"/>
              </a:solidFill>
              <a:latin typeface="Times New Roman" panose="02020603050405020304" charset="0"/>
              <a:ea typeface="Roboto Slab" pitchFamily="34" charset="-122"/>
              <a:cs typeface="Times New Roman" panose="02020603050405020304" charset="0"/>
            </a:endParaRPr>
          </a:p>
        </p:txBody>
      </p:sp>
      <p:sp>
        <p:nvSpPr>
          <p:cNvPr id="4" name="Shape 1"/>
          <p:cNvSpPr/>
          <p:nvPr/>
        </p:nvSpPr>
        <p:spPr>
          <a:xfrm>
            <a:off x="5701070" y="2432090"/>
            <a:ext cx="3664744" cy="2093714"/>
          </a:xfrm>
          <a:prstGeom prst="roundRect">
            <a:avLst>
              <a:gd name="adj" fmla="val 6988"/>
            </a:avLst>
          </a:prstGeom>
          <a:solidFill>
            <a:srgbClr val="FBFCFE"/>
          </a:solidFill>
          <a:ln w="30480">
            <a:solidFill>
              <a:srgbClr val="CFD2D8"/>
            </a:solidFill>
            <a:prstDash val="solid"/>
          </a:ln>
        </p:spPr>
      </p:sp>
      <p:pic>
        <p:nvPicPr>
          <p:cNvPr id="5" name="Image 1" descr="preencoded.png"/>
          <p:cNvPicPr>
            <a:picLocks noChangeAspect="1"/>
          </p:cNvPicPr>
          <p:nvPr/>
        </p:nvPicPr>
        <p:blipFill>
          <a:blip r:embed="rId1"/>
          <a:stretch>
            <a:fillRect/>
          </a:stretch>
        </p:blipFill>
        <p:spPr>
          <a:xfrm>
            <a:off x="5670590" y="2432090"/>
            <a:ext cx="121920" cy="2093714"/>
          </a:xfrm>
          <a:prstGeom prst="rect">
            <a:avLst/>
          </a:prstGeom>
        </p:spPr>
      </p:pic>
      <p:sp>
        <p:nvSpPr>
          <p:cNvPr id="6" name="Text 2"/>
          <p:cNvSpPr/>
          <p:nvPr/>
        </p:nvSpPr>
        <p:spPr>
          <a:xfrm>
            <a:off x="6049804" y="2689384"/>
            <a:ext cx="2835235" cy="35433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Kiến thức nền tảng</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7" name="Text 3"/>
          <p:cNvSpPr/>
          <p:nvPr/>
        </p:nvSpPr>
        <p:spPr>
          <a:xfrm>
            <a:off x="6049804" y="3179802"/>
            <a:ext cx="3058716" cy="1088708"/>
          </a:xfrm>
          <a:prstGeom prst="rect">
            <a:avLst/>
          </a:prstGeom>
          <a:noFill/>
        </p:spPr>
        <p:txBody>
          <a:bodyPr wrap="squar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Thuật toán sắp xếp là kiến thức cốt lõi trong ngành CNTT.</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8" name="Shape 4"/>
          <p:cNvSpPr/>
          <p:nvPr/>
        </p:nvSpPr>
        <p:spPr>
          <a:xfrm>
            <a:off x="10171748" y="2432090"/>
            <a:ext cx="3664863" cy="2093714"/>
          </a:xfrm>
          <a:prstGeom prst="roundRect">
            <a:avLst>
              <a:gd name="adj" fmla="val 6988"/>
            </a:avLst>
          </a:prstGeom>
          <a:solidFill>
            <a:srgbClr val="FBFCFE"/>
          </a:solidFill>
          <a:ln w="30480">
            <a:solidFill>
              <a:srgbClr val="CFD2D8"/>
            </a:solidFill>
            <a:prstDash val="solid"/>
          </a:ln>
        </p:spPr>
      </p:sp>
      <p:pic>
        <p:nvPicPr>
          <p:cNvPr id="9" name="Image 2" descr="preencoded.png"/>
          <p:cNvPicPr>
            <a:picLocks noChangeAspect="1"/>
          </p:cNvPicPr>
          <p:nvPr/>
        </p:nvPicPr>
        <p:blipFill>
          <a:blip r:embed="rId1"/>
          <a:stretch>
            <a:fillRect/>
          </a:stretch>
        </p:blipFill>
        <p:spPr>
          <a:xfrm>
            <a:off x="10141268" y="2432090"/>
            <a:ext cx="121920" cy="2093714"/>
          </a:xfrm>
          <a:prstGeom prst="rect">
            <a:avLst/>
          </a:prstGeom>
        </p:spPr>
      </p:pic>
      <p:sp>
        <p:nvSpPr>
          <p:cNvPr id="10" name="Text 5"/>
          <p:cNvSpPr/>
          <p:nvPr/>
        </p:nvSpPr>
        <p:spPr>
          <a:xfrm>
            <a:off x="10520482" y="2689384"/>
            <a:ext cx="2835235" cy="35433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Khó hình dung</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11" name="Text 6"/>
          <p:cNvSpPr/>
          <p:nvPr/>
        </p:nvSpPr>
        <p:spPr>
          <a:xfrm>
            <a:off x="10520482" y="3179802"/>
            <a:ext cx="3058835" cy="1088708"/>
          </a:xfrm>
          <a:prstGeom prst="rect">
            <a:avLst/>
          </a:prstGeom>
          <a:noFill/>
        </p:spPr>
        <p:txBody>
          <a:bodyPr wrap="squar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Sinh viên khó nắm bắt quá trình hoạt động qua lý thuyết suông.</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12" name="Shape 7"/>
          <p:cNvSpPr/>
          <p:nvPr/>
        </p:nvSpPr>
        <p:spPr>
          <a:xfrm>
            <a:off x="978575" y="2432328"/>
            <a:ext cx="3664744" cy="2093714"/>
          </a:xfrm>
          <a:prstGeom prst="roundRect">
            <a:avLst>
              <a:gd name="adj" fmla="val 6988"/>
            </a:avLst>
          </a:prstGeom>
          <a:solidFill>
            <a:srgbClr val="FBFCFE"/>
          </a:solidFill>
          <a:ln w="30480">
            <a:solidFill>
              <a:srgbClr val="CFD2D8"/>
            </a:solidFill>
            <a:prstDash val="solid"/>
          </a:ln>
        </p:spPr>
      </p:sp>
      <p:pic>
        <p:nvPicPr>
          <p:cNvPr id="13" name="Image 3" descr="preencoded.png"/>
          <p:cNvPicPr>
            <a:picLocks noChangeAspect="1"/>
          </p:cNvPicPr>
          <p:nvPr/>
        </p:nvPicPr>
        <p:blipFill>
          <a:blip r:embed="rId1"/>
          <a:stretch>
            <a:fillRect/>
          </a:stretch>
        </p:blipFill>
        <p:spPr>
          <a:xfrm>
            <a:off x="948095" y="2432328"/>
            <a:ext cx="121920" cy="2093714"/>
          </a:xfrm>
          <a:prstGeom prst="rect">
            <a:avLst/>
          </a:prstGeom>
        </p:spPr>
      </p:pic>
      <p:sp>
        <p:nvSpPr>
          <p:cNvPr id="14" name="Text 8"/>
          <p:cNvSpPr/>
          <p:nvPr/>
        </p:nvSpPr>
        <p:spPr>
          <a:xfrm>
            <a:off x="1327309" y="2689622"/>
            <a:ext cx="2835235" cy="35433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Thiếu công cụ</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15" name="Text 9"/>
          <p:cNvSpPr/>
          <p:nvPr/>
        </p:nvSpPr>
        <p:spPr>
          <a:xfrm>
            <a:off x="1327309" y="3180040"/>
            <a:ext cx="3058716" cy="1088708"/>
          </a:xfrm>
          <a:prstGeom prst="rect">
            <a:avLst/>
          </a:prstGeom>
          <a:noFill/>
        </p:spPr>
        <p:txBody>
          <a:bodyPr wrap="squar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Thiếu công cụ trực quan, tương tác để hỗ trợ học tập hiệu quả.</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11768"/>
            <a:ext cx="6609755" cy="708779"/>
          </a:xfrm>
          <a:prstGeom prst="rect">
            <a:avLst/>
          </a:prstGeom>
          <a:noFill/>
        </p:spPr>
        <p:txBody>
          <a:bodyPr wrap="none" lIns="0" tIns="0" rIns="0" bIns="0" rtlCol="0" anchor="t"/>
          <a:lstStyle/>
          <a:p>
            <a:pPr marL="0" indent="0" algn="l">
              <a:lnSpc>
                <a:spcPts val="5550"/>
              </a:lnSpc>
              <a:buNone/>
            </a:pPr>
            <a:r>
              <a:rPr lang="en-US" sz="4000" b="1" dirty="0">
                <a:solidFill>
                  <a:schemeClr val="tx1"/>
                </a:solidFill>
                <a:latin typeface="Times New Roman" panose="02020603050405020304" charset="0"/>
                <a:ea typeface="Roboto Slab" pitchFamily="34" charset="-122"/>
                <a:cs typeface="Times New Roman" panose="02020603050405020304" charset="0"/>
              </a:rPr>
              <a:t>MỤC TIÊU NGHIÊN CỨU</a:t>
            </a:r>
            <a:endParaRPr lang="en-US" sz="4000" b="1" dirty="0">
              <a:solidFill>
                <a:schemeClr val="tx1"/>
              </a:solidFill>
              <a:latin typeface="Times New Roman" panose="02020603050405020304" charset="0"/>
              <a:ea typeface="Roboto Slab" pitchFamily="34" charset="-122"/>
              <a:cs typeface="Times New Roman" panose="02020603050405020304" charset="0"/>
            </a:endParaRPr>
          </a:p>
        </p:txBody>
      </p:sp>
      <p:pic>
        <p:nvPicPr>
          <p:cNvPr id="3" name="Image 0" descr="preencoded.png"/>
          <p:cNvPicPr>
            <a:picLocks noChangeAspect="1"/>
          </p:cNvPicPr>
          <p:nvPr/>
        </p:nvPicPr>
        <p:blipFill>
          <a:blip r:embed="rId1"/>
          <a:stretch>
            <a:fillRect/>
          </a:stretch>
        </p:blipFill>
        <p:spPr>
          <a:xfrm>
            <a:off x="793790" y="1974175"/>
            <a:ext cx="1134070" cy="1360884"/>
          </a:xfrm>
          <a:prstGeom prst="rect">
            <a:avLst/>
          </a:prstGeom>
        </p:spPr>
      </p:pic>
      <p:sp>
        <p:nvSpPr>
          <p:cNvPr id="4" name="Text 1"/>
          <p:cNvSpPr/>
          <p:nvPr/>
        </p:nvSpPr>
        <p:spPr>
          <a:xfrm>
            <a:off x="2154674" y="2200989"/>
            <a:ext cx="2835235" cy="35433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Xây dựng Website</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5" name="Text 2"/>
          <p:cNvSpPr/>
          <p:nvPr/>
        </p:nvSpPr>
        <p:spPr>
          <a:xfrm>
            <a:off x="2154674" y="2691408"/>
            <a:ext cx="11681936" cy="362903"/>
          </a:xfrm>
          <a:prstGeom prst="rect">
            <a:avLst/>
          </a:prstGeom>
          <a:noFill/>
        </p:spPr>
        <p:txBody>
          <a:bodyPr wrap="non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Tạo website mô phỏng thuật toán sắp xếp.</a:t>
            </a:r>
            <a:endParaRPr lang="en-US" sz="1750" dirty="0"/>
          </a:p>
        </p:txBody>
      </p:sp>
      <p:pic>
        <p:nvPicPr>
          <p:cNvPr id="6" name="Image 1" descr="preencoded.png"/>
          <p:cNvPicPr>
            <a:picLocks noChangeAspect="1"/>
          </p:cNvPicPr>
          <p:nvPr/>
        </p:nvPicPr>
        <p:blipFill>
          <a:blip r:embed="rId2"/>
          <a:stretch>
            <a:fillRect/>
          </a:stretch>
        </p:blipFill>
        <p:spPr>
          <a:xfrm>
            <a:off x="793790" y="3335060"/>
            <a:ext cx="1134070" cy="1360884"/>
          </a:xfrm>
          <a:prstGeom prst="rect">
            <a:avLst/>
          </a:prstGeom>
        </p:spPr>
      </p:pic>
      <p:sp>
        <p:nvSpPr>
          <p:cNvPr id="7" name="Text 3"/>
          <p:cNvSpPr/>
          <p:nvPr/>
        </p:nvSpPr>
        <p:spPr>
          <a:xfrm>
            <a:off x="2154674" y="3561874"/>
            <a:ext cx="2835235" cy="35433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Trực quan hóa</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8" name="Text 4"/>
          <p:cNvSpPr/>
          <p:nvPr/>
        </p:nvSpPr>
        <p:spPr>
          <a:xfrm>
            <a:off x="2154674" y="4052292"/>
            <a:ext cx="11681936" cy="362903"/>
          </a:xfrm>
          <a:prstGeom prst="rect">
            <a:avLst/>
          </a:prstGeom>
          <a:noFill/>
        </p:spPr>
        <p:txBody>
          <a:bodyPr wrap="non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Giúp sinh viên quan sát từng bước thực hiện thuật toán.</a:t>
            </a:r>
            <a:endParaRPr lang="en-US" sz="1750" dirty="0"/>
          </a:p>
        </p:txBody>
      </p:sp>
      <p:pic>
        <p:nvPicPr>
          <p:cNvPr id="9" name="Image 2" descr="preencoded.png"/>
          <p:cNvPicPr>
            <a:picLocks noChangeAspect="1"/>
          </p:cNvPicPr>
          <p:nvPr/>
        </p:nvPicPr>
        <p:blipFill>
          <a:blip r:embed="rId3"/>
          <a:stretch>
            <a:fillRect/>
          </a:stretch>
        </p:blipFill>
        <p:spPr>
          <a:xfrm>
            <a:off x="793790" y="4695944"/>
            <a:ext cx="1134070" cy="1360884"/>
          </a:xfrm>
          <a:prstGeom prst="rect">
            <a:avLst/>
          </a:prstGeom>
        </p:spPr>
      </p:pic>
      <p:sp>
        <p:nvSpPr>
          <p:cNvPr id="10" name="Text 5"/>
          <p:cNvSpPr/>
          <p:nvPr/>
        </p:nvSpPr>
        <p:spPr>
          <a:xfrm>
            <a:off x="2154674" y="4922758"/>
            <a:ext cx="2835235" cy="35433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So sánh &amp; Đánh giá</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11" name="Text 6"/>
          <p:cNvSpPr/>
          <p:nvPr/>
        </p:nvSpPr>
        <p:spPr>
          <a:xfrm>
            <a:off x="2154674" y="5413177"/>
            <a:ext cx="11681936" cy="362903"/>
          </a:xfrm>
          <a:prstGeom prst="rect">
            <a:avLst/>
          </a:prstGeom>
          <a:noFill/>
        </p:spPr>
        <p:txBody>
          <a:bodyPr wrap="non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So sánh hiệu suất, độ phức tạp và trắc nghiệm kiến thức.</a:t>
            </a:r>
            <a:endParaRPr lang="en-US" sz="1750" dirty="0"/>
          </a:p>
        </p:txBody>
      </p:sp>
      <p:pic>
        <p:nvPicPr>
          <p:cNvPr id="12" name="Image 3" descr="preencoded.png"/>
          <p:cNvPicPr>
            <a:picLocks noChangeAspect="1"/>
          </p:cNvPicPr>
          <p:nvPr/>
        </p:nvPicPr>
        <p:blipFill>
          <a:blip r:embed="rId4"/>
          <a:stretch>
            <a:fillRect/>
          </a:stretch>
        </p:blipFill>
        <p:spPr>
          <a:xfrm>
            <a:off x="793790" y="6056828"/>
            <a:ext cx="1134070" cy="1360884"/>
          </a:xfrm>
          <a:prstGeom prst="rect">
            <a:avLst/>
          </a:prstGeom>
        </p:spPr>
      </p:pic>
      <p:sp>
        <p:nvSpPr>
          <p:cNvPr id="13" name="Text 7"/>
          <p:cNvSpPr/>
          <p:nvPr/>
        </p:nvSpPr>
        <p:spPr>
          <a:xfrm>
            <a:off x="2154674" y="6283643"/>
            <a:ext cx="2835235" cy="35433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Hỗ trợ tự học</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14" name="Text 8"/>
          <p:cNvSpPr/>
          <p:nvPr/>
        </p:nvSpPr>
        <p:spPr>
          <a:xfrm>
            <a:off x="2154674" y="6774061"/>
            <a:ext cx="11681936" cy="362903"/>
          </a:xfrm>
          <a:prstGeom prst="rect">
            <a:avLst/>
          </a:prstGeom>
          <a:noFill/>
        </p:spPr>
        <p:txBody>
          <a:bodyPr wrap="non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Nâng cao hiệu quả tự học và ôn tập.</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91898" y="502483"/>
            <a:ext cx="6774418" cy="457795"/>
          </a:xfrm>
          <a:prstGeom prst="rect">
            <a:avLst/>
          </a:prstGeom>
          <a:noFill/>
        </p:spPr>
        <p:txBody>
          <a:bodyPr wrap="none" lIns="0" tIns="0" rIns="0" bIns="0" rtlCol="0" anchor="t"/>
          <a:lstStyle/>
          <a:p>
            <a:pPr marL="0" indent="0" algn="l">
              <a:lnSpc>
                <a:spcPts val="3600"/>
              </a:lnSpc>
              <a:buNone/>
            </a:pPr>
            <a:r>
              <a:rPr lang="en-US" sz="3200" b="1" dirty="0">
                <a:solidFill>
                  <a:schemeClr val="tx1"/>
                </a:solidFill>
                <a:latin typeface="Times New Roman" panose="02020603050405020304" charset="0"/>
                <a:ea typeface="Roboto Slab" pitchFamily="34" charset="-122"/>
                <a:cs typeface="Times New Roman" panose="02020603050405020304" charset="0"/>
              </a:rPr>
              <a:t>ĐỐI TƯỢNG VÀ PHẠM VI NGHIÊN CỨU</a:t>
            </a:r>
            <a:endParaRPr lang="en-US" sz="3200" b="1" dirty="0">
              <a:solidFill>
                <a:schemeClr val="tx1"/>
              </a:solidFill>
              <a:latin typeface="Times New Roman" panose="02020603050405020304" charset="0"/>
              <a:ea typeface="Roboto Slab" pitchFamily="34" charset="-122"/>
              <a:cs typeface="Times New Roman" panose="02020603050405020304" charset="0"/>
            </a:endParaRPr>
          </a:p>
        </p:txBody>
      </p:sp>
      <p:sp>
        <p:nvSpPr>
          <p:cNvPr id="3" name="Text 1"/>
          <p:cNvSpPr/>
          <p:nvPr/>
        </p:nvSpPr>
        <p:spPr>
          <a:xfrm>
            <a:off x="2049383" y="1762641"/>
            <a:ext cx="2197537" cy="274677"/>
          </a:xfrm>
          <a:prstGeom prst="rect">
            <a:avLst/>
          </a:prstGeom>
          <a:noFill/>
        </p:spPr>
        <p:txBody>
          <a:bodyPr wrap="none" lIns="0" tIns="0" rIns="0" bIns="0" rtlCol="0" anchor="t"/>
          <a:lstStyle/>
          <a:p>
            <a:pPr marL="0" indent="0" algn="l">
              <a:lnSpc>
                <a:spcPts val="2150"/>
              </a:lnSpc>
              <a:buNone/>
            </a:pPr>
            <a:r>
              <a:rPr lang="en-US" sz="2400" b="1" dirty="0">
                <a:solidFill>
                  <a:schemeClr val="tx1"/>
                </a:solidFill>
                <a:latin typeface="Times New Roman" panose="02020603050405020304" charset="0"/>
                <a:ea typeface="Roboto Slab" pitchFamily="34" charset="-122"/>
                <a:cs typeface="Times New Roman" panose="02020603050405020304" charset="0"/>
              </a:rPr>
              <a:t>Đối </a:t>
            </a:r>
            <a:r>
              <a:rPr lang="en-US" sz="3200" b="1" dirty="0">
                <a:solidFill>
                  <a:schemeClr val="tx1"/>
                </a:solidFill>
                <a:latin typeface="Times New Roman" panose="02020603050405020304" charset="0"/>
                <a:ea typeface="Roboto Slab" pitchFamily="34" charset="-122"/>
                <a:cs typeface="Times New Roman" panose="02020603050405020304" charset="0"/>
              </a:rPr>
              <a:t>tượng</a:t>
            </a:r>
            <a:endParaRPr lang="en-US" sz="3200" b="1" dirty="0">
              <a:solidFill>
                <a:schemeClr val="tx1"/>
              </a:solidFill>
              <a:latin typeface="Times New Roman" panose="02020603050405020304" charset="0"/>
              <a:ea typeface="Roboto Slab" pitchFamily="34" charset="-122"/>
              <a:cs typeface="Times New Roman" panose="02020603050405020304" charset="0"/>
            </a:endParaRPr>
          </a:p>
        </p:txBody>
      </p:sp>
      <p:sp>
        <p:nvSpPr>
          <p:cNvPr id="4" name="Text 2"/>
          <p:cNvSpPr/>
          <p:nvPr/>
        </p:nvSpPr>
        <p:spPr>
          <a:xfrm>
            <a:off x="2049383" y="2691130"/>
            <a:ext cx="6623804" cy="234434"/>
          </a:xfrm>
          <a:prstGeom prst="rect">
            <a:avLst/>
          </a:prstGeom>
          <a:noFill/>
        </p:spPr>
        <p:txBody>
          <a:bodyPr wrap="none" lIns="0" tIns="0" rIns="0" bIns="0" rtlCol="0" anchor="t"/>
          <a:lstStyle/>
          <a:p>
            <a:pPr marL="342900" indent="-342900" algn="l">
              <a:lnSpc>
                <a:spcPts val="1800"/>
              </a:lnSpc>
              <a:buSzPct val="100000"/>
              <a:buChar char="•"/>
            </a:pPr>
            <a:r>
              <a:rPr lang="en-US" sz="2800" dirty="0">
                <a:solidFill>
                  <a:srgbClr val="15213F"/>
                </a:solidFill>
                <a:latin typeface="Times New Roman" panose="02020603050405020304" charset="0"/>
                <a:ea typeface="Roboto" panose="02000000000000000000" pitchFamily="34" charset="-122"/>
                <a:cs typeface="Times New Roman" panose="02020603050405020304" charset="0"/>
              </a:rPr>
              <a:t>Bubble Sort</a:t>
            </a:r>
            <a:endParaRPr lang="en-US" sz="28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5" name="Text 3"/>
          <p:cNvSpPr/>
          <p:nvPr/>
        </p:nvSpPr>
        <p:spPr>
          <a:xfrm>
            <a:off x="2048748" y="3171706"/>
            <a:ext cx="6623804" cy="234434"/>
          </a:xfrm>
          <a:prstGeom prst="rect">
            <a:avLst/>
          </a:prstGeom>
          <a:noFill/>
        </p:spPr>
        <p:txBody>
          <a:bodyPr wrap="none" lIns="0" tIns="0" rIns="0" bIns="0" rtlCol="0" anchor="t"/>
          <a:lstStyle/>
          <a:p>
            <a:pPr marL="342900" indent="-342900" algn="l">
              <a:lnSpc>
                <a:spcPts val="1800"/>
              </a:lnSpc>
              <a:buSzPct val="100000"/>
              <a:buChar char="•"/>
            </a:pPr>
            <a:r>
              <a:rPr lang="en-US" sz="2800" dirty="0">
                <a:solidFill>
                  <a:srgbClr val="15213F"/>
                </a:solidFill>
                <a:latin typeface="Times New Roman" panose="02020603050405020304" charset="0"/>
                <a:ea typeface="Roboto" panose="02000000000000000000" pitchFamily="34" charset="-122"/>
                <a:cs typeface="Times New Roman" panose="02020603050405020304" charset="0"/>
              </a:rPr>
              <a:t>Selection Sort</a:t>
            </a:r>
            <a:endParaRPr lang="en-US" sz="28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6" name="Text 4"/>
          <p:cNvSpPr/>
          <p:nvPr/>
        </p:nvSpPr>
        <p:spPr>
          <a:xfrm>
            <a:off x="2048113" y="3683397"/>
            <a:ext cx="6623804" cy="234434"/>
          </a:xfrm>
          <a:prstGeom prst="rect">
            <a:avLst/>
          </a:prstGeom>
          <a:noFill/>
        </p:spPr>
        <p:txBody>
          <a:bodyPr wrap="none" lIns="0" tIns="0" rIns="0" bIns="0" rtlCol="0" anchor="t"/>
          <a:lstStyle/>
          <a:p>
            <a:pPr marL="342900" indent="-342900" algn="l">
              <a:lnSpc>
                <a:spcPts val="1800"/>
              </a:lnSpc>
              <a:buSzPct val="100000"/>
              <a:buChar char="•"/>
            </a:pPr>
            <a:r>
              <a:rPr lang="en-US" sz="2800" dirty="0">
                <a:solidFill>
                  <a:srgbClr val="15213F"/>
                </a:solidFill>
                <a:latin typeface="Times New Roman" panose="02020603050405020304" charset="0"/>
                <a:ea typeface="Roboto" panose="02000000000000000000" pitchFamily="34" charset="-122"/>
                <a:cs typeface="Times New Roman" panose="02020603050405020304" charset="0"/>
              </a:rPr>
              <a:t>Insertion Sort</a:t>
            </a:r>
            <a:endParaRPr lang="en-US" sz="28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8" name="Text 5"/>
          <p:cNvSpPr/>
          <p:nvPr/>
        </p:nvSpPr>
        <p:spPr>
          <a:xfrm>
            <a:off x="11093450" y="1711325"/>
            <a:ext cx="2011045" cy="220980"/>
          </a:xfrm>
          <a:prstGeom prst="rect">
            <a:avLst/>
          </a:prstGeom>
          <a:noFill/>
        </p:spPr>
        <p:txBody>
          <a:bodyPr wrap="none" lIns="0" tIns="0" rIns="0" bIns="0" rtlCol="0" anchor="t"/>
          <a:lstStyle/>
          <a:p>
            <a:pPr marL="0" indent="0" algn="l">
              <a:lnSpc>
                <a:spcPts val="2150"/>
              </a:lnSpc>
              <a:buNone/>
            </a:pPr>
            <a:r>
              <a:rPr lang="en-US" sz="3200" b="1" dirty="0">
                <a:solidFill>
                  <a:schemeClr val="tx1"/>
                </a:solidFill>
                <a:latin typeface="Times New Roman" panose="02020603050405020304" charset="0"/>
                <a:ea typeface="Roboto Slab" pitchFamily="34" charset="-122"/>
                <a:cs typeface="Times New Roman" panose="02020603050405020304" charset="0"/>
              </a:rPr>
              <a:t>Phạm vi</a:t>
            </a:r>
            <a:endParaRPr lang="en-US" sz="3200" b="1" dirty="0">
              <a:solidFill>
                <a:schemeClr val="tx1"/>
              </a:solidFill>
              <a:latin typeface="Times New Roman" panose="02020603050405020304" charset="0"/>
              <a:ea typeface="Roboto Slab" pitchFamily="34" charset="-122"/>
              <a:cs typeface="Times New Roman" panose="02020603050405020304" charset="0"/>
            </a:endParaRPr>
          </a:p>
        </p:txBody>
      </p:sp>
      <p:sp>
        <p:nvSpPr>
          <p:cNvPr id="9" name="Text 6"/>
          <p:cNvSpPr/>
          <p:nvPr/>
        </p:nvSpPr>
        <p:spPr>
          <a:xfrm>
            <a:off x="10411103" y="2460625"/>
            <a:ext cx="6623804" cy="234434"/>
          </a:xfrm>
          <a:prstGeom prst="rect">
            <a:avLst/>
          </a:prstGeom>
          <a:noFill/>
        </p:spPr>
        <p:txBody>
          <a:bodyPr wrap="none" lIns="0" tIns="0" rIns="0" bIns="0" rtlCol="0" anchor="t"/>
          <a:lstStyle/>
          <a:p>
            <a:pPr marL="342900" indent="-342900" algn="l">
              <a:lnSpc>
                <a:spcPts val="1800"/>
              </a:lnSpc>
              <a:buSzPct val="100000"/>
              <a:buChar char="•"/>
            </a:pPr>
            <a:r>
              <a:rPr lang="en-US" sz="2800" dirty="0">
                <a:solidFill>
                  <a:srgbClr val="15213F"/>
                </a:solidFill>
                <a:latin typeface="Times New Roman" panose="02020603050405020304" charset="0"/>
                <a:ea typeface="Roboto" panose="02000000000000000000" pitchFamily="34" charset="-122"/>
                <a:cs typeface="Times New Roman" panose="02020603050405020304" charset="0"/>
              </a:rPr>
              <a:t>Mô phỏng trực quan</a:t>
            </a:r>
            <a:endParaRPr lang="en-US" sz="28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10" name="Text 7"/>
          <p:cNvSpPr/>
          <p:nvPr/>
        </p:nvSpPr>
        <p:spPr>
          <a:xfrm>
            <a:off x="10412373" y="3165991"/>
            <a:ext cx="6623804" cy="234434"/>
          </a:xfrm>
          <a:prstGeom prst="rect">
            <a:avLst/>
          </a:prstGeom>
          <a:noFill/>
        </p:spPr>
        <p:txBody>
          <a:bodyPr wrap="none" lIns="0" tIns="0" rIns="0" bIns="0" rtlCol="0" anchor="t"/>
          <a:lstStyle/>
          <a:p>
            <a:pPr marL="342900" indent="-342900" algn="l">
              <a:lnSpc>
                <a:spcPts val="1800"/>
              </a:lnSpc>
              <a:buSzPct val="100000"/>
              <a:buChar char="•"/>
            </a:pPr>
            <a:r>
              <a:rPr lang="en-US" sz="2800" dirty="0">
                <a:solidFill>
                  <a:srgbClr val="15213F"/>
                </a:solidFill>
                <a:latin typeface="Times New Roman" panose="02020603050405020304" charset="0"/>
                <a:ea typeface="Roboto" panose="02000000000000000000" pitchFamily="34" charset="-122"/>
                <a:cs typeface="Times New Roman" panose="02020603050405020304" charset="0"/>
              </a:rPr>
              <a:t>Hiển thị lý thuyết, mã giả</a:t>
            </a:r>
            <a:endParaRPr lang="en-US" sz="28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11" name="Text 8"/>
          <p:cNvSpPr/>
          <p:nvPr/>
        </p:nvSpPr>
        <p:spPr>
          <a:xfrm>
            <a:off x="10411103" y="3734197"/>
            <a:ext cx="6623804" cy="234434"/>
          </a:xfrm>
          <a:prstGeom prst="rect">
            <a:avLst/>
          </a:prstGeom>
          <a:noFill/>
        </p:spPr>
        <p:txBody>
          <a:bodyPr wrap="none" lIns="0" tIns="0" rIns="0" bIns="0" rtlCol="0" anchor="t"/>
          <a:lstStyle/>
          <a:p>
            <a:pPr marL="342900" indent="-342900" algn="l">
              <a:lnSpc>
                <a:spcPts val="1800"/>
              </a:lnSpc>
              <a:buSzPct val="100000"/>
              <a:buChar char="•"/>
            </a:pPr>
            <a:r>
              <a:rPr lang="en-US" sz="2800" dirty="0">
                <a:solidFill>
                  <a:srgbClr val="15213F"/>
                </a:solidFill>
                <a:latin typeface="Times New Roman" panose="02020603050405020304" charset="0"/>
                <a:ea typeface="Roboto" panose="02000000000000000000" pitchFamily="34" charset="-122"/>
                <a:cs typeface="Times New Roman" panose="02020603050405020304" charset="0"/>
              </a:rPr>
              <a:t>Trắc nghiệm đánh giá</a:t>
            </a:r>
            <a:endParaRPr lang="en-US" sz="28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pic>
        <p:nvPicPr>
          <p:cNvPr id="13" name="Picture 12"/>
          <p:cNvPicPr>
            <a:picLocks noChangeAspect="1"/>
          </p:cNvPicPr>
          <p:nvPr/>
        </p:nvPicPr>
        <p:blipFill>
          <a:blip r:embed="rId1"/>
          <a:stretch>
            <a:fillRect/>
          </a:stretch>
        </p:blipFill>
        <p:spPr>
          <a:xfrm>
            <a:off x="4065905" y="4195445"/>
            <a:ext cx="7099935" cy="3302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3863935"/>
            <a:ext cx="9764911" cy="708779"/>
          </a:xfrm>
          <a:prstGeom prst="rect">
            <a:avLst/>
          </a:prstGeom>
          <a:noFill/>
        </p:spPr>
        <p:txBody>
          <a:bodyPr wrap="none" lIns="0" tIns="0" rIns="0" bIns="0" rtlCol="0" anchor="t"/>
          <a:lstStyle/>
          <a:p>
            <a:pPr marL="0" indent="0" algn="l">
              <a:lnSpc>
                <a:spcPts val="5550"/>
              </a:lnSpc>
              <a:buNone/>
            </a:pPr>
            <a:r>
              <a:rPr lang="en-US" sz="4450" b="1" dirty="0">
                <a:solidFill>
                  <a:schemeClr val="tx1"/>
                </a:solidFill>
                <a:latin typeface="Times New Roman" panose="02020603050405020304" charset="0"/>
                <a:ea typeface="Roboto Slab" pitchFamily="34" charset="-122"/>
                <a:cs typeface="Times New Roman" panose="02020603050405020304" charset="0"/>
              </a:rPr>
              <a:t>TỔNG QUAN THUẬT TOÁN SẮP XẾP</a:t>
            </a:r>
            <a:endParaRPr lang="en-US" sz="4450" b="1" dirty="0">
              <a:solidFill>
                <a:schemeClr val="tx1"/>
              </a:solidFill>
              <a:latin typeface="Times New Roman" panose="02020603050405020304" charset="0"/>
              <a:ea typeface="Roboto Slab" pitchFamily="34" charset="-122"/>
              <a:cs typeface="Times New Roman" panose="02020603050405020304" charset="0"/>
            </a:endParaRPr>
          </a:p>
        </p:txBody>
      </p:sp>
      <p:sp>
        <p:nvSpPr>
          <p:cNvPr id="4" name="Text 1"/>
          <p:cNvSpPr/>
          <p:nvPr/>
        </p:nvSpPr>
        <p:spPr>
          <a:xfrm>
            <a:off x="793790" y="4912876"/>
            <a:ext cx="13042821" cy="362903"/>
          </a:xfrm>
          <a:prstGeom prst="rect">
            <a:avLst/>
          </a:prstGeom>
          <a:noFill/>
        </p:spPr>
        <p:txBody>
          <a:bodyPr wrap="none" lIns="0" tIns="0" rIns="0" bIns="0" rtlCol="0" anchor="t"/>
          <a:lstStyle/>
          <a:p>
            <a:pPr marL="0" indent="0" algn="l">
              <a:lnSpc>
                <a:spcPts val="2850"/>
              </a:lnSpc>
              <a:buNone/>
            </a:pPr>
            <a:r>
              <a:rPr lang="en-US" sz="2000" dirty="0">
                <a:solidFill>
                  <a:srgbClr val="15213F"/>
                </a:solidFill>
                <a:latin typeface="Roboto" panose="02000000000000000000" pitchFamily="34" charset="0"/>
                <a:ea typeface="Roboto" panose="02000000000000000000" pitchFamily="34" charset="-122"/>
                <a:cs typeface="Roboto" panose="02000000000000000000" pitchFamily="34" charset="-120"/>
              </a:rPr>
              <a:t>Thuật toán sắp xếp dùng để tổ chức dữ liệu theo thứ tự, ảnh hưởng trực tiếp đến hiệu suất xử lý.</a:t>
            </a:r>
            <a:endParaRPr lang="en-US" sz="2000" dirty="0">
              <a:solidFill>
                <a:srgbClr val="15213F"/>
              </a:solidFill>
              <a:latin typeface="Roboto" panose="02000000000000000000" pitchFamily="34" charset="0"/>
              <a:ea typeface="Roboto" panose="02000000000000000000" pitchFamily="34" charset="-122"/>
              <a:cs typeface="Roboto" panose="02000000000000000000" pitchFamily="34" charset="-120"/>
            </a:endParaRPr>
          </a:p>
        </p:txBody>
      </p:sp>
      <p:sp>
        <p:nvSpPr>
          <p:cNvPr id="5" name="Shape 2"/>
          <p:cNvSpPr/>
          <p:nvPr>
            <p:custDataLst>
              <p:tags r:id="rId1"/>
            </p:custDataLst>
          </p:nvPr>
        </p:nvSpPr>
        <p:spPr>
          <a:xfrm>
            <a:off x="793790" y="5607466"/>
            <a:ext cx="3811691" cy="1516782"/>
          </a:xfrm>
          <a:prstGeom prst="roundRect">
            <a:avLst>
              <a:gd name="adj" fmla="val 2038"/>
            </a:avLst>
          </a:prstGeom>
          <a:solidFill>
            <a:srgbClr val="E9ECF2"/>
          </a:solidFill>
        </p:spPr>
      </p:sp>
      <p:sp>
        <p:nvSpPr>
          <p:cNvPr id="6" name="Text 3"/>
          <p:cNvSpPr/>
          <p:nvPr>
            <p:custDataLst>
              <p:tags r:id="rId2"/>
            </p:custDataLst>
          </p:nvPr>
        </p:nvSpPr>
        <p:spPr>
          <a:xfrm>
            <a:off x="999813" y="5813489"/>
            <a:ext cx="2586153" cy="32185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Độ phức tạp thời gian</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7" name="Text 4"/>
          <p:cNvSpPr/>
          <p:nvPr>
            <p:custDataLst>
              <p:tags r:id="rId3"/>
            </p:custDataLst>
          </p:nvPr>
        </p:nvSpPr>
        <p:spPr>
          <a:xfrm>
            <a:off x="999813" y="6258952"/>
            <a:ext cx="3399645" cy="329637"/>
          </a:xfrm>
          <a:prstGeom prst="rect">
            <a:avLst/>
          </a:prstGeom>
          <a:noFill/>
        </p:spPr>
        <p:txBody>
          <a:bodyPr wrap="non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Thời gian thực thi thuật toán.</a:t>
            </a:r>
            <a:endParaRPr lang="en-US" sz="2000" dirty="0">
              <a:latin typeface="Times New Roman" panose="02020603050405020304" charset="0"/>
              <a:cs typeface="Times New Roman" panose="02020603050405020304" charset="0"/>
            </a:endParaRPr>
          </a:p>
        </p:txBody>
      </p:sp>
      <p:sp>
        <p:nvSpPr>
          <p:cNvPr id="8" name="Shape 5"/>
          <p:cNvSpPr/>
          <p:nvPr>
            <p:custDataLst>
              <p:tags r:id="rId4"/>
            </p:custDataLst>
          </p:nvPr>
        </p:nvSpPr>
        <p:spPr>
          <a:xfrm>
            <a:off x="4811503" y="5607466"/>
            <a:ext cx="3811691" cy="1516782"/>
          </a:xfrm>
          <a:prstGeom prst="roundRect">
            <a:avLst>
              <a:gd name="adj" fmla="val 2038"/>
            </a:avLst>
          </a:prstGeom>
          <a:solidFill>
            <a:srgbClr val="E9ECF2"/>
          </a:solidFill>
        </p:spPr>
      </p:sp>
      <p:sp>
        <p:nvSpPr>
          <p:cNvPr id="9" name="Text 6"/>
          <p:cNvSpPr/>
          <p:nvPr>
            <p:custDataLst>
              <p:tags r:id="rId5"/>
            </p:custDataLst>
          </p:nvPr>
        </p:nvSpPr>
        <p:spPr>
          <a:xfrm>
            <a:off x="5017526" y="5813489"/>
            <a:ext cx="2881614" cy="32185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Độ phức tạp không gian</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10" name="Text 7"/>
          <p:cNvSpPr/>
          <p:nvPr>
            <p:custDataLst>
              <p:tags r:id="rId6"/>
            </p:custDataLst>
          </p:nvPr>
        </p:nvSpPr>
        <p:spPr>
          <a:xfrm>
            <a:off x="5017526" y="6258952"/>
            <a:ext cx="3399645" cy="329637"/>
          </a:xfrm>
          <a:prstGeom prst="rect">
            <a:avLst/>
          </a:prstGeom>
          <a:noFill/>
        </p:spPr>
        <p:txBody>
          <a:bodyPr wrap="non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Lượng bộ nhớ cần dùng.</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11" name="Shape 8"/>
          <p:cNvSpPr/>
          <p:nvPr>
            <p:custDataLst>
              <p:tags r:id="rId7"/>
            </p:custDataLst>
          </p:nvPr>
        </p:nvSpPr>
        <p:spPr>
          <a:xfrm>
            <a:off x="8829036" y="5607394"/>
            <a:ext cx="3644745" cy="1516962"/>
          </a:xfrm>
          <a:prstGeom prst="roundRect">
            <a:avLst>
              <a:gd name="adj" fmla="val 2038"/>
            </a:avLst>
          </a:prstGeom>
          <a:solidFill>
            <a:srgbClr val="E9ECF2"/>
          </a:solidFill>
        </p:spPr>
      </p:sp>
      <p:sp>
        <p:nvSpPr>
          <p:cNvPr id="12" name="Text 9"/>
          <p:cNvSpPr/>
          <p:nvPr>
            <p:custDataLst>
              <p:tags r:id="rId8"/>
            </p:custDataLst>
          </p:nvPr>
        </p:nvSpPr>
        <p:spPr>
          <a:xfrm>
            <a:off x="9035239" y="5813489"/>
            <a:ext cx="2575338" cy="321850"/>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Tính ổn định</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13" name="Text 10"/>
          <p:cNvSpPr/>
          <p:nvPr>
            <p:custDataLst>
              <p:tags r:id="rId9"/>
            </p:custDataLst>
          </p:nvPr>
        </p:nvSpPr>
        <p:spPr>
          <a:xfrm>
            <a:off x="9035239" y="6258952"/>
            <a:ext cx="3399645" cy="659273"/>
          </a:xfrm>
          <a:prstGeom prst="rect">
            <a:avLst/>
          </a:prstGeom>
          <a:noFill/>
        </p:spPr>
        <p:txBody>
          <a:bodyPr wrap="squar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Giữ nguyên thứ tự tương đối của các phần tử bằng nhau.</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pic>
        <p:nvPicPr>
          <p:cNvPr id="14" name="Picture 13"/>
          <p:cNvPicPr>
            <a:picLocks noChangeAspect="1"/>
          </p:cNvPicPr>
          <p:nvPr/>
        </p:nvPicPr>
        <p:blipFill>
          <a:blip r:embed="rId10"/>
          <a:stretch>
            <a:fillRect/>
          </a:stretch>
        </p:blipFill>
        <p:spPr>
          <a:xfrm>
            <a:off x="325755" y="323850"/>
            <a:ext cx="12846685" cy="33013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92612"/>
            <a:ext cx="7676317" cy="708779"/>
          </a:xfrm>
          <a:prstGeom prst="rect">
            <a:avLst/>
          </a:prstGeom>
          <a:noFill/>
        </p:spPr>
        <p:txBody>
          <a:bodyPr wrap="none" lIns="0" tIns="0" rIns="0" bIns="0" rtlCol="0" anchor="t"/>
          <a:lstStyle/>
          <a:p>
            <a:pPr marL="0" indent="0" algn="l">
              <a:lnSpc>
                <a:spcPts val="5550"/>
              </a:lnSpc>
              <a:buNone/>
            </a:pPr>
            <a:r>
              <a:rPr lang="en-US" sz="4450" b="1" dirty="0">
                <a:solidFill>
                  <a:schemeClr val="tx1"/>
                </a:solidFill>
                <a:latin typeface="Times New Roman" panose="02020603050405020304" charset="0"/>
                <a:ea typeface="Roboto Slab" pitchFamily="34" charset="-122"/>
                <a:cs typeface="Times New Roman" panose="02020603050405020304" charset="0"/>
              </a:rPr>
              <a:t>THUẬT TOÁN BUBBLE SORT</a:t>
            </a:r>
            <a:endParaRPr lang="en-US" sz="4450" b="1" dirty="0">
              <a:solidFill>
                <a:schemeClr val="tx1"/>
              </a:solidFill>
              <a:latin typeface="Times New Roman" panose="02020603050405020304" charset="0"/>
              <a:ea typeface="Roboto Slab" pitchFamily="34" charset="-122"/>
              <a:cs typeface="Times New Roman" panose="02020603050405020304" charset="0"/>
            </a:endParaRPr>
          </a:p>
        </p:txBody>
      </p:sp>
      <p:sp>
        <p:nvSpPr>
          <p:cNvPr id="3" name="Text 1"/>
          <p:cNvSpPr/>
          <p:nvPr/>
        </p:nvSpPr>
        <p:spPr>
          <a:xfrm>
            <a:off x="793790" y="2145625"/>
            <a:ext cx="7604284" cy="725805"/>
          </a:xfrm>
          <a:prstGeom prst="rect">
            <a:avLst/>
          </a:prstGeom>
          <a:noFill/>
        </p:spPr>
        <p:txBody>
          <a:bodyPr wrap="square" lIns="0" tIns="0" rIns="0" bIns="0" rtlCol="0" anchor="t"/>
          <a:lstStyle/>
          <a:p>
            <a:pPr marL="0" indent="0" algn="l">
              <a:lnSpc>
                <a:spcPts val="2850"/>
              </a:lnSpc>
              <a:buNone/>
            </a:pPr>
            <a:r>
              <a:rPr lang="en-US" sz="2000" dirty="0">
                <a:solidFill>
                  <a:schemeClr val="tx1"/>
                </a:solidFill>
                <a:latin typeface="Times New Roman" panose="02020603050405020304" charset="0"/>
                <a:ea typeface="Roboto" panose="02000000000000000000" pitchFamily="34" charset="-122"/>
                <a:cs typeface="Times New Roman" panose="02020603050405020304" charset="0"/>
              </a:rPr>
              <a:t>So sánh các phần tử liền kề và hoán đổi nếu sai thứ tự. Phần tử lớn nhất dần nổi về cuối mảng.</a:t>
            </a:r>
            <a:endParaRPr lang="en-US" sz="2000" dirty="0">
              <a:solidFill>
                <a:schemeClr val="tx1"/>
              </a:solidFill>
              <a:latin typeface="Times New Roman" panose="02020603050405020304" charset="0"/>
              <a:ea typeface="Roboto" panose="02000000000000000000" pitchFamily="34" charset="-122"/>
              <a:cs typeface="Times New Roman" panose="02020603050405020304" charset="0"/>
            </a:endParaRPr>
          </a:p>
        </p:txBody>
      </p:sp>
      <p:sp>
        <p:nvSpPr>
          <p:cNvPr id="4" name="Text 2"/>
          <p:cNvSpPr/>
          <p:nvPr/>
        </p:nvSpPr>
        <p:spPr>
          <a:xfrm>
            <a:off x="793790" y="3075503"/>
            <a:ext cx="7604284" cy="362903"/>
          </a:xfrm>
          <a:prstGeom prst="rect">
            <a:avLst/>
          </a:prstGeom>
          <a:noFill/>
        </p:spPr>
        <p:txBody>
          <a:bodyPr wrap="none" lIns="0" tIns="0" rIns="0" bIns="0" rtlCol="0" anchor="t"/>
          <a:lstStyle/>
          <a:p>
            <a:pPr marL="342900" indent="-342900" algn="l">
              <a:lnSpc>
                <a:spcPts val="2850"/>
              </a:lnSpc>
              <a:buSzPct val="100000"/>
              <a:buChar char="•"/>
            </a:pPr>
            <a:r>
              <a:rPr lang="en-US" sz="2000" dirty="0">
                <a:solidFill>
                  <a:schemeClr val="tx1"/>
                </a:solidFill>
                <a:latin typeface="Times New Roman" panose="02020603050405020304" charset="0"/>
                <a:ea typeface="Roboto" panose="02000000000000000000" pitchFamily="34" charset="-122"/>
                <a:cs typeface="Times New Roman" panose="02020603050405020304" charset="0"/>
              </a:rPr>
              <a:t>Độ phức tạp tốt nhất: O(n)</a:t>
            </a:r>
            <a:endParaRPr lang="en-US" sz="2000" dirty="0">
              <a:solidFill>
                <a:schemeClr val="tx1"/>
              </a:solidFill>
              <a:latin typeface="Times New Roman" panose="02020603050405020304" charset="0"/>
              <a:ea typeface="Roboto" panose="02000000000000000000" pitchFamily="34" charset="-122"/>
              <a:cs typeface="Times New Roman" panose="02020603050405020304" charset="0"/>
            </a:endParaRPr>
          </a:p>
        </p:txBody>
      </p:sp>
      <p:sp>
        <p:nvSpPr>
          <p:cNvPr id="5" name="Text 3"/>
          <p:cNvSpPr/>
          <p:nvPr/>
        </p:nvSpPr>
        <p:spPr>
          <a:xfrm>
            <a:off x="793790" y="3517702"/>
            <a:ext cx="7604284" cy="362903"/>
          </a:xfrm>
          <a:prstGeom prst="rect">
            <a:avLst/>
          </a:prstGeom>
          <a:noFill/>
        </p:spPr>
        <p:txBody>
          <a:bodyPr wrap="none" lIns="0" tIns="0" rIns="0" bIns="0" rtlCol="0" anchor="t"/>
          <a:lstStyle/>
          <a:p>
            <a:pPr marL="342900" indent="-342900" algn="l">
              <a:lnSpc>
                <a:spcPts val="2850"/>
              </a:lnSpc>
              <a:buSzPct val="100000"/>
              <a:buChar char="•"/>
            </a:pPr>
            <a:r>
              <a:rPr lang="en-US" sz="2000" dirty="0">
                <a:solidFill>
                  <a:schemeClr val="tx1"/>
                </a:solidFill>
                <a:latin typeface="Times New Roman" panose="02020603050405020304" charset="0"/>
                <a:ea typeface="Roboto" panose="02000000000000000000" pitchFamily="34" charset="-122"/>
                <a:cs typeface="Times New Roman" panose="02020603050405020304" charset="0"/>
              </a:rPr>
              <a:t>Độ phức tạp xấu nhất: O(n²)</a:t>
            </a:r>
            <a:endParaRPr lang="en-US" sz="2000" dirty="0">
              <a:solidFill>
                <a:schemeClr val="tx1"/>
              </a:solidFill>
              <a:latin typeface="Times New Roman" panose="02020603050405020304" charset="0"/>
              <a:ea typeface="Roboto" panose="02000000000000000000" pitchFamily="34" charset="-122"/>
              <a:cs typeface="Times New Roman" panose="02020603050405020304" charset="0"/>
            </a:endParaRPr>
          </a:p>
        </p:txBody>
      </p:sp>
      <p:sp>
        <p:nvSpPr>
          <p:cNvPr id="6" name="Text 4"/>
          <p:cNvSpPr/>
          <p:nvPr/>
        </p:nvSpPr>
        <p:spPr>
          <a:xfrm>
            <a:off x="793790" y="3959900"/>
            <a:ext cx="7604284" cy="362903"/>
          </a:xfrm>
          <a:prstGeom prst="rect">
            <a:avLst/>
          </a:prstGeom>
          <a:noFill/>
        </p:spPr>
        <p:txBody>
          <a:bodyPr wrap="none" lIns="0" tIns="0" rIns="0" bIns="0" rtlCol="0" anchor="t"/>
          <a:lstStyle/>
          <a:p>
            <a:pPr marL="342900" indent="-342900" algn="l">
              <a:lnSpc>
                <a:spcPts val="2850"/>
              </a:lnSpc>
              <a:buSzPct val="100000"/>
              <a:buChar char="•"/>
            </a:pPr>
            <a:r>
              <a:rPr lang="en-US" sz="2000" dirty="0">
                <a:solidFill>
                  <a:schemeClr val="tx1"/>
                </a:solidFill>
                <a:latin typeface="Times New Roman" panose="02020603050405020304" charset="0"/>
                <a:ea typeface="Roboto" panose="02000000000000000000" pitchFamily="34" charset="-122"/>
                <a:cs typeface="Times New Roman" panose="02020603050405020304" charset="0"/>
              </a:rPr>
              <a:t>Thuật toán ổn định</a:t>
            </a:r>
            <a:endParaRPr lang="en-US" sz="2000" dirty="0">
              <a:solidFill>
                <a:schemeClr val="tx1"/>
              </a:solidFill>
              <a:latin typeface="Times New Roman" panose="02020603050405020304" charset="0"/>
              <a:ea typeface="Roboto" panose="02000000000000000000" pitchFamily="34" charset="-122"/>
              <a:cs typeface="Times New Roman" panose="02020603050405020304" charset="0"/>
            </a:endParaRPr>
          </a:p>
        </p:txBody>
      </p:sp>
      <p:pic>
        <p:nvPicPr>
          <p:cNvPr id="7" name="Image 0" descr="preencoded.png"/>
          <p:cNvPicPr>
            <a:picLocks noChangeAspect="1"/>
          </p:cNvPicPr>
          <p:nvPr/>
        </p:nvPicPr>
        <p:blipFill>
          <a:blip r:embed="rId1"/>
          <a:stretch>
            <a:fillRect/>
          </a:stretch>
        </p:blipFill>
        <p:spPr>
          <a:xfrm>
            <a:off x="8959096" y="2196703"/>
            <a:ext cx="4885015" cy="48850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92612"/>
            <a:ext cx="8595241" cy="708779"/>
          </a:xfrm>
          <a:prstGeom prst="rect">
            <a:avLst/>
          </a:prstGeom>
          <a:noFill/>
        </p:spPr>
        <p:txBody>
          <a:bodyPr wrap="none" lIns="0" tIns="0" rIns="0" bIns="0" rtlCol="0" anchor="t"/>
          <a:lstStyle/>
          <a:p>
            <a:pPr marL="0" indent="0" algn="l">
              <a:lnSpc>
                <a:spcPts val="5550"/>
              </a:lnSpc>
              <a:buNone/>
            </a:pPr>
            <a:r>
              <a:rPr lang="en-US" sz="4450" b="1" dirty="0">
                <a:solidFill>
                  <a:schemeClr val="tx1"/>
                </a:solidFill>
                <a:latin typeface="Times New Roman" panose="02020603050405020304" charset="0"/>
                <a:ea typeface="Roboto Slab" pitchFamily="34" charset="-122"/>
                <a:cs typeface="Times New Roman" panose="02020603050405020304" charset="0"/>
              </a:rPr>
              <a:t>THUẬT TOÁN SELECTION SORT</a:t>
            </a:r>
            <a:endParaRPr lang="en-US" sz="4450" b="1" dirty="0">
              <a:solidFill>
                <a:schemeClr val="tx1"/>
              </a:solidFill>
              <a:latin typeface="Times New Roman" panose="02020603050405020304" charset="0"/>
              <a:ea typeface="Roboto Slab" pitchFamily="34" charset="-122"/>
              <a:cs typeface="Times New Roman" panose="02020603050405020304" charset="0"/>
            </a:endParaRPr>
          </a:p>
        </p:txBody>
      </p:sp>
      <p:sp>
        <p:nvSpPr>
          <p:cNvPr id="4" name="Text 1"/>
          <p:cNvSpPr/>
          <p:nvPr/>
        </p:nvSpPr>
        <p:spPr>
          <a:xfrm>
            <a:off x="6239828" y="2145625"/>
            <a:ext cx="7604284" cy="725805"/>
          </a:xfrm>
          <a:prstGeom prst="rect">
            <a:avLst/>
          </a:prstGeom>
          <a:noFill/>
        </p:spPr>
        <p:txBody>
          <a:bodyPr wrap="square" lIns="0" tIns="0" rIns="0" bIns="0" rtlCol="0" anchor="t"/>
          <a:lstStyle/>
          <a:p>
            <a:pPr marL="0" indent="0" algn="l">
              <a:lnSpc>
                <a:spcPts val="2850"/>
              </a:lnSpc>
              <a:buNone/>
            </a:pPr>
            <a:r>
              <a:rPr lang="en-US" sz="2000" dirty="0">
                <a:solidFill>
                  <a:srgbClr val="15213F"/>
                </a:solidFill>
                <a:latin typeface="Roboto" panose="02000000000000000000" pitchFamily="34" charset="0"/>
                <a:ea typeface="Roboto" panose="02000000000000000000" pitchFamily="34" charset="-122"/>
                <a:cs typeface="Roboto" panose="02000000000000000000" pitchFamily="34" charset="-120"/>
              </a:rPr>
              <a:t>Chia mảng thành phần đã sắp xếp và chưa sắp xếp. Tìm phần tử nhỏ nhất trong mảng chưa sắp xếp và hoán đổi về vị trí đúng.</a:t>
            </a:r>
            <a:endParaRPr lang="en-US" sz="2000" dirty="0">
              <a:solidFill>
                <a:srgbClr val="15213F"/>
              </a:solidFill>
              <a:latin typeface="Roboto" panose="02000000000000000000" pitchFamily="34" charset="0"/>
              <a:ea typeface="Roboto" panose="02000000000000000000" pitchFamily="34" charset="-122"/>
              <a:cs typeface="Roboto" panose="02000000000000000000" pitchFamily="34" charset="-120"/>
            </a:endParaRPr>
          </a:p>
        </p:txBody>
      </p:sp>
      <p:sp>
        <p:nvSpPr>
          <p:cNvPr id="5" name="Text 2"/>
          <p:cNvSpPr/>
          <p:nvPr/>
        </p:nvSpPr>
        <p:spPr>
          <a:xfrm>
            <a:off x="6239828" y="3075503"/>
            <a:ext cx="7604284" cy="362903"/>
          </a:xfrm>
          <a:prstGeom prst="rect">
            <a:avLst/>
          </a:prstGeom>
          <a:noFill/>
        </p:spPr>
        <p:txBody>
          <a:bodyPr wrap="none" lIns="0" tIns="0" rIns="0" bIns="0" rtlCol="0" anchor="t"/>
          <a:lstStyle/>
          <a:p>
            <a:pPr marL="342900" indent="-342900" algn="l">
              <a:lnSpc>
                <a:spcPts val="2850"/>
              </a:lnSpc>
              <a:buSzPct val="100000"/>
              <a:buChar char="•"/>
            </a:pPr>
            <a:r>
              <a:rPr lang="en-US" sz="2000" dirty="0">
                <a:solidFill>
                  <a:srgbClr val="15213F"/>
                </a:solidFill>
                <a:latin typeface="Roboto" panose="02000000000000000000" pitchFamily="34" charset="0"/>
                <a:ea typeface="Roboto" panose="02000000000000000000" pitchFamily="34" charset="-122"/>
                <a:cs typeface="Roboto" panose="02000000000000000000" pitchFamily="34" charset="-120"/>
              </a:rPr>
              <a:t>Độ phức tạp: O(n²)</a:t>
            </a:r>
            <a:endParaRPr lang="en-US" sz="2000" dirty="0">
              <a:solidFill>
                <a:srgbClr val="15213F"/>
              </a:solidFill>
              <a:latin typeface="Roboto" panose="02000000000000000000" pitchFamily="34" charset="0"/>
              <a:ea typeface="Roboto" panose="02000000000000000000" pitchFamily="34" charset="-122"/>
              <a:cs typeface="Roboto" panose="02000000000000000000" pitchFamily="34" charset="-120"/>
            </a:endParaRPr>
          </a:p>
        </p:txBody>
      </p:sp>
      <p:sp>
        <p:nvSpPr>
          <p:cNvPr id="6" name="Text 3"/>
          <p:cNvSpPr/>
          <p:nvPr/>
        </p:nvSpPr>
        <p:spPr>
          <a:xfrm>
            <a:off x="6239828" y="3517702"/>
            <a:ext cx="7604284" cy="362903"/>
          </a:xfrm>
          <a:prstGeom prst="rect">
            <a:avLst/>
          </a:prstGeom>
          <a:noFill/>
        </p:spPr>
        <p:txBody>
          <a:bodyPr wrap="none" lIns="0" tIns="0" rIns="0" bIns="0" rtlCol="0" anchor="t"/>
          <a:lstStyle/>
          <a:p>
            <a:pPr marL="342900" indent="-342900" algn="l">
              <a:lnSpc>
                <a:spcPts val="2850"/>
              </a:lnSpc>
              <a:buSzPct val="100000"/>
              <a:buChar char="•"/>
            </a:pPr>
            <a:r>
              <a:rPr lang="en-US" sz="2000" dirty="0">
                <a:solidFill>
                  <a:srgbClr val="15213F"/>
                </a:solidFill>
                <a:latin typeface="Roboto" panose="02000000000000000000" pitchFamily="34" charset="0"/>
                <a:ea typeface="Roboto" panose="02000000000000000000" pitchFamily="34" charset="-122"/>
                <a:cs typeface="Roboto" panose="02000000000000000000" pitchFamily="34" charset="-120"/>
              </a:rPr>
              <a:t>Thuật toán không ổn định</a:t>
            </a:r>
            <a:endParaRPr lang="en-US" sz="2000" dirty="0">
              <a:solidFill>
                <a:srgbClr val="15213F"/>
              </a:solidFill>
              <a:latin typeface="Roboto" panose="02000000000000000000" pitchFamily="34" charset="0"/>
              <a:ea typeface="Roboto" panose="02000000000000000000" pitchFamily="34" charset="-122"/>
              <a:cs typeface="Roboto" panose="02000000000000000000" pitchFamily="34" charset="-12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4225" y="892810"/>
            <a:ext cx="8550910" cy="708660"/>
          </a:xfrm>
          <a:prstGeom prst="rect">
            <a:avLst/>
          </a:prstGeom>
          <a:noFill/>
        </p:spPr>
        <p:txBody>
          <a:bodyPr wrap="none" lIns="0" tIns="0" rIns="0" bIns="0" rtlCol="0" anchor="t"/>
          <a:lstStyle/>
          <a:p>
            <a:pPr marL="0" indent="0" algn="l">
              <a:lnSpc>
                <a:spcPts val="5550"/>
              </a:lnSpc>
              <a:buNone/>
            </a:pPr>
            <a:r>
              <a:rPr lang="en-US" sz="4450" b="1" dirty="0">
                <a:solidFill>
                  <a:schemeClr val="tx1"/>
                </a:solidFill>
                <a:latin typeface="Times New Roman" panose="02020603050405020304" charset="0"/>
                <a:ea typeface="Roboto Slab" pitchFamily="34" charset="-122"/>
                <a:cs typeface="Times New Roman" panose="02020603050405020304" charset="0"/>
              </a:rPr>
              <a:t>THUẬT TOÁN INSERTION SORT</a:t>
            </a:r>
            <a:endParaRPr lang="en-US" sz="4450" b="1" dirty="0">
              <a:solidFill>
                <a:schemeClr val="tx1"/>
              </a:solidFill>
              <a:latin typeface="Times New Roman" panose="02020603050405020304" charset="0"/>
              <a:ea typeface="Roboto Slab" pitchFamily="34" charset="-122"/>
              <a:cs typeface="Times New Roman" panose="02020603050405020304" charset="0"/>
            </a:endParaRPr>
          </a:p>
        </p:txBody>
      </p:sp>
      <p:sp>
        <p:nvSpPr>
          <p:cNvPr id="3" name="Text 1"/>
          <p:cNvSpPr/>
          <p:nvPr/>
        </p:nvSpPr>
        <p:spPr>
          <a:xfrm>
            <a:off x="793790" y="2145625"/>
            <a:ext cx="7604284" cy="725805"/>
          </a:xfrm>
          <a:prstGeom prst="rect">
            <a:avLst/>
          </a:prstGeom>
          <a:noFill/>
        </p:spPr>
        <p:txBody>
          <a:bodyPr wrap="squar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Xây dựng mảng đã sắp xếp từng bước bằng cách chèn phần tử vào vị trí phù hợp. Hiệu quả với mảng gần sắp xếp.</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4" name="Text 2"/>
          <p:cNvSpPr/>
          <p:nvPr/>
        </p:nvSpPr>
        <p:spPr>
          <a:xfrm>
            <a:off x="793790" y="3075503"/>
            <a:ext cx="7604284" cy="362903"/>
          </a:xfrm>
          <a:prstGeom prst="rect">
            <a:avLst/>
          </a:prstGeom>
          <a:noFill/>
        </p:spPr>
        <p:txBody>
          <a:bodyPr wrap="none" lIns="0" tIns="0" rIns="0" bIns="0" rtlCol="0" anchor="t"/>
          <a:lstStyle/>
          <a:p>
            <a:pPr marL="342900" indent="-342900" algn="l">
              <a:lnSpc>
                <a:spcPts val="2850"/>
              </a:lnSpc>
              <a:buSzPct val="100000"/>
              <a:buChar char="•"/>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Độ phức tạp tốt nhất: O(n)</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5" name="Text 3"/>
          <p:cNvSpPr/>
          <p:nvPr/>
        </p:nvSpPr>
        <p:spPr>
          <a:xfrm>
            <a:off x="793790" y="3517702"/>
            <a:ext cx="7604284" cy="362903"/>
          </a:xfrm>
          <a:prstGeom prst="rect">
            <a:avLst/>
          </a:prstGeom>
          <a:noFill/>
        </p:spPr>
        <p:txBody>
          <a:bodyPr wrap="none" lIns="0" tIns="0" rIns="0" bIns="0" rtlCol="0" anchor="t"/>
          <a:lstStyle/>
          <a:p>
            <a:pPr marL="342900" indent="-342900" algn="l">
              <a:lnSpc>
                <a:spcPts val="2850"/>
              </a:lnSpc>
              <a:buSzPct val="100000"/>
              <a:buChar char="•"/>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Độ phức tạp xấu nhất: O(n²)</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6" name="Text 4"/>
          <p:cNvSpPr/>
          <p:nvPr/>
        </p:nvSpPr>
        <p:spPr>
          <a:xfrm>
            <a:off x="793790" y="3959900"/>
            <a:ext cx="7604284" cy="362903"/>
          </a:xfrm>
          <a:prstGeom prst="rect">
            <a:avLst/>
          </a:prstGeom>
          <a:noFill/>
        </p:spPr>
        <p:txBody>
          <a:bodyPr wrap="none" lIns="0" tIns="0" rIns="0" bIns="0" rtlCol="0" anchor="t"/>
          <a:lstStyle/>
          <a:p>
            <a:pPr marL="342900" indent="-342900" algn="l">
              <a:lnSpc>
                <a:spcPts val="2850"/>
              </a:lnSpc>
              <a:buSzPct val="100000"/>
              <a:buChar char="•"/>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Thuật toán ổn định</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78761" y="622578"/>
            <a:ext cx="7559278" cy="1414939"/>
          </a:xfrm>
          <a:prstGeom prst="rect">
            <a:avLst/>
          </a:prstGeom>
          <a:noFill/>
        </p:spPr>
        <p:txBody>
          <a:bodyPr wrap="square" lIns="0" tIns="0" rIns="0" bIns="0" rtlCol="0" anchor="t"/>
          <a:lstStyle/>
          <a:p>
            <a:pPr marL="0" indent="0" algn="l">
              <a:lnSpc>
                <a:spcPts val="5550"/>
              </a:lnSpc>
              <a:buNone/>
            </a:pPr>
            <a:r>
              <a:rPr lang="en-US" sz="4450" b="1" dirty="0">
                <a:solidFill>
                  <a:schemeClr val="tx1"/>
                </a:solidFill>
                <a:latin typeface="Times New Roman" panose="02020603050405020304" charset="0"/>
                <a:ea typeface="Roboto Slab" pitchFamily="34" charset="-122"/>
                <a:cs typeface="Times New Roman" panose="02020603050405020304" charset="0"/>
              </a:rPr>
              <a:t>SO SÁNH CÁC THUẬT TOÁN</a:t>
            </a:r>
            <a:endParaRPr lang="en-US" sz="4450" b="1" dirty="0">
              <a:solidFill>
                <a:schemeClr val="tx1"/>
              </a:solidFill>
              <a:latin typeface="Times New Roman" panose="02020603050405020304" charset="0"/>
              <a:ea typeface="Roboto Slab" pitchFamily="34" charset="-122"/>
              <a:cs typeface="Times New Roman" panose="02020603050405020304" charset="0"/>
            </a:endParaRPr>
          </a:p>
        </p:txBody>
      </p:sp>
      <p:sp>
        <p:nvSpPr>
          <p:cNvPr id="4" name="Shape 1"/>
          <p:cNvSpPr/>
          <p:nvPr/>
        </p:nvSpPr>
        <p:spPr>
          <a:xfrm>
            <a:off x="6278761" y="2716649"/>
            <a:ext cx="3666411" cy="2036802"/>
          </a:xfrm>
          <a:prstGeom prst="roundRect">
            <a:avLst>
              <a:gd name="adj" fmla="val 7183"/>
            </a:avLst>
          </a:prstGeom>
          <a:solidFill>
            <a:srgbClr val="FBFCFE"/>
          </a:solidFill>
        </p:spPr>
      </p:sp>
      <p:pic>
        <p:nvPicPr>
          <p:cNvPr id="5" name="Image 1" descr="preencoded.png"/>
          <p:cNvPicPr>
            <a:picLocks noChangeAspect="1"/>
          </p:cNvPicPr>
          <p:nvPr/>
        </p:nvPicPr>
        <p:blipFill>
          <a:blip r:embed="rId1"/>
          <a:stretch>
            <a:fillRect/>
          </a:stretch>
        </p:blipFill>
        <p:spPr>
          <a:xfrm>
            <a:off x="6278761" y="2686169"/>
            <a:ext cx="3666411" cy="121920"/>
          </a:xfrm>
          <a:prstGeom prst="rect">
            <a:avLst/>
          </a:prstGeom>
        </p:spPr>
      </p:pic>
      <p:pic>
        <p:nvPicPr>
          <p:cNvPr id="6" name="Image 2" descr="preencoded.png"/>
          <p:cNvPicPr>
            <a:picLocks noChangeAspect="1"/>
          </p:cNvPicPr>
          <p:nvPr/>
        </p:nvPicPr>
        <p:blipFill>
          <a:blip r:embed="rId2"/>
          <a:stretch>
            <a:fillRect/>
          </a:stretch>
        </p:blipFill>
        <p:spPr>
          <a:xfrm>
            <a:off x="7772400" y="2377083"/>
            <a:ext cx="679133" cy="679133"/>
          </a:xfrm>
          <a:prstGeom prst="rect">
            <a:avLst/>
          </a:prstGeom>
        </p:spPr>
      </p:pic>
      <p:sp>
        <p:nvSpPr>
          <p:cNvPr id="7" name="Text 2"/>
          <p:cNvSpPr/>
          <p:nvPr/>
        </p:nvSpPr>
        <p:spPr>
          <a:xfrm>
            <a:off x="7976116" y="2546866"/>
            <a:ext cx="271582" cy="339566"/>
          </a:xfrm>
          <a:prstGeom prst="rect">
            <a:avLst/>
          </a:prstGeom>
          <a:noFill/>
        </p:spPr>
        <p:txBody>
          <a:bodyPr wrap="none" lIns="0" tIns="0" rIns="0" bIns="0" rtlCol="0" anchor="t"/>
          <a:lstStyle/>
          <a:p>
            <a:pPr marL="0" indent="0" algn="l">
              <a:lnSpc>
                <a:spcPts val="3400"/>
              </a:lnSpc>
              <a:buNone/>
            </a:pPr>
            <a:r>
              <a:rPr lang="en-US" sz="2000" dirty="0">
                <a:solidFill>
                  <a:srgbClr val="FFFFFF"/>
                </a:solidFill>
                <a:latin typeface="Roboto Slab" pitchFamily="34" charset="0"/>
                <a:ea typeface="Roboto Slab" pitchFamily="34" charset="-122"/>
                <a:cs typeface="Roboto Slab" pitchFamily="34" charset="-120"/>
              </a:rPr>
              <a:t>1</a:t>
            </a:r>
            <a:endParaRPr lang="en-US" sz="2000" dirty="0">
              <a:solidFill>
                <a:srgbClr val="FFFFFF"/>
              </a:solidFill>
              <a:latin typeface="Roboto Slab" pitchFamily="34" charset="0"/>
              <a:ea typeface="Roboto Slab" pitchFamily="34" charset="-122"/>
              <a:cs typeface="Roboto Slab" pitchFamily="34" charset="-120"/>
            </a:endParaRPr>
          </a:p>
        </p:txBody>
      </p:sp>
      <p:sp>
        <p:nvSpPr>
          <p:cNvPr id="8" name="Text 3"/>
          <p:cNvSpPr/>
          <p:nvPr/>
        </p:nvSpPr>
        <p:spPr>
          <a:xfrm>
            <a:off x="6535579" y="3282553"/>
            <a:ext cx="2829997" cy="353735"/>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Bubble Sort</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9" name="Text 4"/>
          <p:cNvSpPr/>
          <p:nvPr/>
        </p:nvSpPr>
        <p:spPr>
          <a:xfrm>
            <a:off x="6535579" y="3772019"/>
            <a:ext cx="3152775" cy="724614"/>
          </a:xfrm>
          <a:prstGeom prst="rect">
            <a:avLst/>
          </a:prstGeom>
          <a:noFill/>
        </p:spPr>
        <p:txBody>
          <a:bodyPr wrap="squar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Dễ hiểu, trực quan, dễ mô phỏng.</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10" name="Shape 5"/>
          <p:cNvSpPr/>
          <p:nvPr/>
        </p:nvSpPr>
        <p:spPr>
          <a:xfrm>
            <a:off x="10171509" y="2716649"/>
            <a:ext cx="3666530" cy="2036802"/>
          </a:xfrm>
          <a:prstGeom prst="roundRect">
            <a:avLst>
              <a:gd name="adj" fmla="val 7183"/>
            </a:avLst>
          </a:prstGeom>
          <a:solidFill>
            <a:srgbClr val="FBFCFE"/>
          </a:solidFill>
        </p:spPr>
      </p:sp>
      <p:pic>
        <p:nvPicPr>
          <p:cNvPr id="11" name="Image 3" descr="preencoded.png"/>
          <p:cNvPicPr>
            <a:picLocks noChangeAspect="1"/>
          </p:cNvPicPr>
          <p:nvPr/>
        </p:nvPicPr>
        <p:blipFill>
          <a:blip r:embed="rId1"/>
          <a:stretch>
            <a:fillRect/>
          </a:stretch>
        </p:blipFill>
        <p:spPr>
          <a:xfrm>
            <a:off x="10171509" y="2686169"/>
            <a:ext cx="3666530" cy="121920"/>
          </a:xfrm>
          <a:prstGeom prst="rect">
            <a:avLst/>
          </a:prstGeom>
        </p:spPr>
      </p:pic>
      <p:pic>
        <p:nvPicPr>
          <p:cNvPr id="12" name="Image 4" descr="preencoded.png"/>
          <p:cNvPicPr>
            <a:picLocks noChangeAspect="1"/>
          </p:cNvPicPr>
          <p:nvPr/>
        </p:nvPicPr>
        <p:blipFill>
          <a:blip r:embed="rId2"/>
          <a:stretch>
            <a:fillRect/>
          </a:stretch>
        </p:blipFill>
        <p:spPr>
          <a:xfrm>
            <a:off x="11665148" y="2377083"/>
            <a:ext cx="679133" cy="679133"/>
          </a:xfrm>
          <a:prstGeom prst="rect">
            <a:avLst/>
          </a:prstGeom>
        </p:spPr>
      </p:pic>
      <p:sp>
        <p:nvSpPr>
          <p:cNvPr id="13" name="Text 6"/>
          <p:cNvSpPr/>
          <p:nvPr/>
        </p:nvSpPr>
        <p:spPr>
          <a:xfrm>
            <a:off x="11868864" y="2546866"/>
            <a:ext cx="271582" cy="339566"/>
          </a:xfrm>
          <a:prstGeom prst="rect">
            <a:avLst/>
          </a:prstGeom>
          <a:noFill/>
        </p:spPr>
        <p:txBody>
          <a:bodyPr wrap="none" lIns="0" tIns="0" rIns="0" bIns="0" rtlCol="0" anchor="t"/>
          <a:lstStyle/>
          <a:p>
            <a:pPr marL="0" indent="0" algn="l">
              <a:lnSpc>
                <a:spcPts val="3400"/>
              </a:lnSpc>
              <a:buNone/>
            </a:pPr>
            <a:r>
              <a:rPr lang="en-US" sz="2000" dirty="0">
                <a:solidFill>
                  <a:srgbClr val="FFFFFF"/>
                </a:solidFill>
                <a:latin typeface="Roboto Slab" pitchFamily="34" charset="0"/>
                <a:ea typeface="Roboto Slab" pitchFamily="34" charset="-122"/>
                <a:cs typeface="Roboto Slab" pitchFamily="34" charset="-120"/>
              </a:rPr>
              <a:t>2</a:t>
            </a:r>
            <a:endParaRPr lang="en-US" sz="2000" dirty="0">
              <a:solidFill>
                <a:srgbClr val="FFFFFF"/>
              </a:solidFill>
              <a:latin typeface="Roboto Slab" pitchFamily="34" charset="0"/>
              <a:ea typeface="Roboto Slab" pitchFamily="34" charset="-122"/>
              <a:cs typeface="Roboto Slab" pitchFamily="34" charset="-120"/>
            </a:endParaRPr>
          </a:p>
        </p:txBody>
      </p:sp>
      <p:sp>
        <p:nvSpPr>
          <p:cNvPr id="14" name="Text 7"/>
          <p:cNvSpPr/>
          <p:nvPr/>
        </p:nvSpPr>
        <p:spPr>
          <a:xfrm>
            <a:off x="10428327" y="3282553"/>
            <a:ext cx="2829997" cy="353735"/>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Selection Sort</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15" name="Text 8"/>
          <p:cNvSpPr/>
          <p:nvPr/>
        </p:nvSpPr>
        <p:spPr>
          <a:xfrm>
            <a:off x="10428327" y="3772019"/>
            <a:ext cx="3152894" cy="724614"/>
          </a:xfrm>
          <a:prstGeom prst="rect">
            <a:avLst/>
          </a:prstGeom>
          <a:noFill/>
        </p:spPr>
        <p:txBody>
          <a:bodyPr wrap="squar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Ít thao tác hoán đổi, nhưng độ phức tạp luôn là O(n²).</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16" name="Shape 9"/>
          <p:cNvSpPr/>
          <p:nvPr/>
        </p:nvSpPr>
        <p:spPr>
          <a:xfrm>
            <a:off x="6278761" y="5319355"/>
            <a:ext cx="7559278" cy="1674495"/>
          </a:xfrm>
          <a:prstGeom prst="roundRect">
            <a:avLst>
              <a:gd name="adj" fmla="val 8737"/>
            </a:avLst>
          </a:prstGeom>
          <a:solidFill>
            <a:srgbClr val="FBFCFE"/>
          </a:solidFill>
        </p:spPr>
      </p:sp>
      <p:pic>
        <p:nvPicPr>
          <p:cNvPr id="17" name="Image 5" descr="preencoded.png"/>
          <p:cNvPicPr>
            <a:picLocks noChangeAspect="1"/>
          </p:cNvPicPr>
          <p:nvPr/>
        </p:nvPicPr>
        <p:blipFill>
          <a:blip r:embed="rId3"/>
          <a:stretch>
            <a:fillRect/>
          </a:stretch>
        </p:blipFill>
        <p:spPr>
          <a:xfrm>
            <a:off x="6278761" y="5288875"/>
            <a:ext cx="7559278" cy="121920"/>
          </a:xfrm>
          <a:prstGeom prst="rect">
            <a:avLst/>
          </a:prstGeom>
        </p:spPr>
      </p:pic>
      <p:pic>
        <p:nvPicPr>
          <p:cNvPr id="18" name="Image 6" descr="preencoded.png"/>
          <p:cNvPicPr>
            <a:picLocks noChangeAspect="1"/>
          </p:cNvPicPr>
          <p:nvPr/>
        </p:nvPicPr>
        <p:blipFill>
          <a:blip r:embed="rId2"/>
          <a:stretch>
            <a:fillRect/>
          </a:stretch>
        </p:blipFill>
        <p:spPr>
          <a:xfrm>
            <a:off x="9718834" y="4979789"/>
            <a:ext cx="679133" cy="679133"/>
          </a:xfrm>
          <a:prstGeom prst="rect">
            <a:avLst/>
          </a:prstGeom>
        </p:spPr>
      </p:pic>
      <p:sp>
        <p:nvSpPr>
          <p:cNvPr id="19" name="Text 10"/>
          <p:cNvSpPr/>
          <p:nvPr/>
        </p:nvSpPr>
        <p:spPr>
          <a:xfrm>
            <a:off x="9922550" y="5149572"/>
            <a:ext cx="271582" cy="339566"/>
          </a:xfrm>
          <a:prstGeom prst="rect">
            <a:avLst/>
          </a:prstGeom>
          <a:noFill/>
        </p:spPr>
        <p:txBody>
          <a:bodyPr wrap="none" lIns="0" tIns="0" rIns="0" bIns="0" rtlCol="0" anchor="t"/>
          <a:lstStyle/>
          <a:p>
            <a:pPr marL="0" indent="0" algn="l">
              <a:lnSpc>
                <a:spcPts val="3400"/>
              </a:lnSpc>
              <a:buNone/>
            </a:pPr>
            <a:r>
              <a:rPr lang="en-US" sz="2000" dirty="0">
                <a:solidFill>
                  <a:srgbClr val="FFFFFF"/>
                </a:solidFill>
                <a:latin typeface="Times New Roman" panose="02020603050405020304" charset="0"/>
                <a:ea typeface="Roboto Slab" pitchFamily="34" charset="-122"/>
                <a:cs typeface="Times New Roman" panose="02020603050405020304" charset="0"/>
              </a:rPr>
              <a:t>3</a:t>
            </a:r>
            <a:endParaRPr lang="en-US" sz="2000" dirty="0">
              <a:solidFill>
                <a:srgbClr val="FFFFFF"/>
              </a:solidFill>
              <a:latin typeface="Times New Roman" panose="02020603050405020304" charset="0"/>
              <a:ea typeface="Roboto Slab" pitchFamily="34" charset="-122"/>
              <a:cs typeface="Times New Roman" panose="02020603050405020304" charset="0"/>
            </a:endParaRPr>
          </a:p>
        </p:txBody>
      </p:sp>
      <p:sp>
        <p:nvSpPr>
          <p:cNvPr id="20" name="Text 11"/>
          <p:cNvSpPr/>
          <p:nvPr/>
        </p:nvSpPr>
        <p:spPr>
          <a:xfrm>
            <a:off x="6535579" y="5885259"/>
            <a:ext cx="2829997" cy="353735"/>
          </a:xfrm>
          <a:prstGeom prst="rect">
            <a:avLst/>
          </a:prstGeom>
          <a:noFill/>
        </p:spPr>
        <p:txBody>
          <a:bodyPr wrap="none" lIns="0" tIns="0" rIns="0" bIns="0" rtlCol="0" anchor="t"/>
          <a:lstStyle/>
          <a:p>
            <a:pPr marL="0" indent="0" algn="l">
              <a:lnSpc>
                <a:spcPts val="2750"/>
              </a:lnSpc>
              <a:buNone/>
            </a:pPr>
            <a:r>
              <a:rPr lang="en-US" sz="2000" dirty="0">
                <a:solidFill>
                  <a:srgbClr val="15213F"/>
                </a:solidFill>
                <a:latin typeface="Times New Roman" panose="02020603050405020304" charset="0"/>
                <a:ea typeface="Roboto Slab" pitchFamily="34" charset="-122"/>
                <a:cs typeface="Times New Roman" panose="02020603050405020304" charset="0"/>
              </a:rPr>
              <a:t>Insertion Sort</a:t>
            </a:r>
            <a:endParaRPr lang="en-US" sz="2000" dirty="0">
              <a:solidFill>
                <a:srgbClr val="15213F"/>
              </a:solidFill>
              <a:latin typeface="Times New Roman" panose="02020603050405020304" charset="0"/>
              <a:ea typeface="Roboto Slab" pitchFamily="34" charset="-122"/>
              <a:cs typeface="Times New Roman" panose="02020603050405020304" charset="0"/>
            </a:endParaRPr>
          </a:p>
        </p:txBody>
      </p:sp>
      <p:sp>
        <p:nvSpPr>
          <p:cNvPr id="21" name="Text 12"/>
          <p:cNvSpPr/>
          <p:nvPr/>
        </p:nvSpPr>
        <p:spPr>
          <a:xfrm>
            <a:off x="6535579" y="6374725"/>
            <a:ext cx="7045643" cy="362307"/>
          </a:xfrm>
          <a:prstGeom prst="rect">
            <a:avLst/>
          </a:prstGeom>
          <a:noFill/>
        </p:spPr>
        <p:txBody>
          <a:bodyPr wrap="non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Hiệu quả với mảng nhỏ hoặc gần sắp xếp.</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sp>
        <p:nvSpPr>
          <p:cNvPr id="22" name="Text 13"/>
          <p:cNvSpPr/>
          <p:nvPr/>
        </p:nvSpPr>
        <p:spPr>
          <a:xfrm>
            <a:off x="6278761" y="7248525"/>
            <a:ext cx="7559278" cy="362307"/>
          </a:xfrm>
          <a:prstGeom prst="rect">
            <a:avLst/>
          </a:prstGeom>
          <a:noFill/>
        </p:spPr>
        <p:txBody>
          <a:bodyPr wrap="none" lIns="0" tIns="0" rIns="0" bIns="0" rtlCol="0" anchor="t"/>
          <a:lstStyle/>
          <a:p>
            <a:pPr marL="0" indent="0" algn="l">
              <a:lnSpc>
                <a:spcPts val="2850"/>
              </a:lnSpc>
              <a:buNone/>
            </a:pPr>
            <a:r>
              <a:rPr lang="en-US" sz="2000" dirty="0">
                <a:solidFill>
                  <a:srgbClr val="15213F"/>
                </a:solidFill>
                <a:latin typeface="Times New Roman" panose="02020603050405020304" charset="0"/>
                <a:ea typeface="Roboto" panose="02000000000000000000" pitchFamily="34" charset="-122"/>
                <a:cs typeface="Times New Roman" panose="02020603050405020304" charset="0"/>
              </a:rPr>
              <a:t>Cả ba thuật toán đều có độ phức tạp không gian O(1).</a:t>
            </a:r>
            <a:endParaRPr lang="en-US" sz="2000" dirty="0">
              <a:solidFill>
                <a:srgbClr val="15213F"/>
              </a:solidFill>
              <a:latin typeface="Times New Roman" panose="02020603050405020304" charset="0"/>
              <a:ea typeface="Roboto" panose="02000000000000000000" pitchFamily="34" charset="-122"/>
              <a:cs typeface="Times New Roman" panose="02020603050405020304" charset="0"/>
            </a:endParaRPr>
          </a:p>
        </p:txBody>
      </p:sp>
      <p:pic>
        <p:nvPicPr>
          <p:cNvPr id="23" name="Picture 22"/>
          <p:cNvPicPr>
            <a:picLocks noChangeAspect="1"/>
          </p:cNvPicPr>
          <p:nvPr/>
        </p:nvPicPr>
        <p:blipFill>
          <a:blip r:embed="rId4"/>
          <a:stretch>
            <a:fillRect/>
          </a:stretch>
        </p:blipFill>
        <p:spPr>
          <a:xfrm>
            <a:off x="450215" y="1310640"/>
            <a:ext cx="4389755" cy="4718050"/>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131.5,&quot;left&quot;:62.50314960629921,&quot;top&quot;:435.5,&quot;width&quot;:919.6843307086613}"/>
</p:tagLst>
</file>

<file path=ppt/tags/tag2.xml><?xml version="1.0" encoding="utf-8"?>
<p:tagLst xmlns:p="http://schemas.openxmlformats.org/presentationml/2006/main">
  <p:tag name="KSO_WM_DIAGRAM_VIRTUALLY_FRAME" val="{&quot;height&quot;:131.5,&quot;left&quot;:62.50314960629921,&quot;top&quot;:435.5,&quot;width&quot;:919.6843307086613}"/>
</p:tagLst>
</file>

<file path=ppt/tags/tag3.xml><?xml version="1.0" encoding="utf-8"?>
<p:tagLst xmlns:p="http://schemas.openxmlformats.org/presentationml/2006/main">
  <p:tag name="KSO_WM_DIAGRAM_VIRTUALLY_FRAME" val="{&quot;height&quot;:131.5,&quot;left&quot;:62.50314960629921,&quot;top&quot;:435.5,&quot;width&quot;:919.6843307086613}"/>
</p:tagLst>
</file>

<file path=ppt/tags/tag4.xml><?xml version="1.0" encoding="utf-8"?>
<p:tagLst xmlns:p="http://schemas.openxmlformats.org/presentationml/2006/main">
  <p:tag name="KSO_WM_DIAGRAM_VIRTUALLY_FRAME" val="{&quot;height&quot;:131.5,&quot;left&quot;:62.50314960629921,&quot;top&quot;:435.5,&quot;width&quot;:919.6843307086613}"/>
</p:tagLst>
</file>

<file path=ppt/tags/tag5.xml><?xml version="1.0" encoding="utf-8"?>
<p:tagLst xmlns:p="http://schemas.openxmlformats.org/presentationml/2006/main">
  <p:tag name="KSO_WM_DIAGRAM_VIRTUALLY_FRAME" val="{&quot;height&quot;:131.5,&quot;left&quot;:62.50314960629921,&quot;top&quot;:435.5,&quot;width&quot;:919.6843307086613}"/>
</p:tagLst>
</file>

<file path=ppt/tags/tag6.xml><?xml version="1.0" encoding="utf-8"?>
<p:tagLst xmlns:p="http://schemas.openxmlformats.org/presentationml/2006/main">
  <p:tag name="KSO_WM_DIAGRAM_VIRTUALLY_FRAME" val="{&quot;height&quot;:131.5,&quot;left&quot;:62.50314960629921,&quot;top&quot;:435.5,&quot;width&quot;:919.6843307086613}"/>
</p:tagLst>
</file>

<file path=ppt/tags/tag7.xml><?xml version="1.0" encoding="utf-8"?>
<p:tagLst xmlns:p="http://schemas.openxmlformats.org/presentationml/2006/main">
  <p:tag name="KSO_WM_DIAGRAM_VIRTUALLY_FRAME" val="{&quot;height&quot;:131.5,&quot;left&quot;:62.50314960629921,&quot;top&quot;:435.5,&quot;width&quot;:919.6843307086613}"/>
</p:tagLst>
</file>

<file path=ppt/tags/tag8.xml><?xml version="1.0" encoding="utf-8"?>
<p:tagLst xmlns:p="http://schemas.openxmlformats.org/presentationml/2006/main">
  <p:tag name="KSO_WM_DIAGRAM_VIRTUALLY_FRAME" val="{&quot;height&quot;:131.5,&quot;left&quot;:62.50314960629921,&quot;top&quot;:435.5,&quot;width&quot;:919.6843307086613}"/>
</p:tagLst>
</file>

<file path=ppt/tags/tag9.xml><?xml version="1.0" encoding="utf-8"?>
<p:tagLst xmlns:p="http://schemas.openxmlformats.org/presentationml/2006/main">
  <p:tag name="KSO_WM_DIAGRAM_VIRTUALLY_FRAME" val="{&quot;height&quot;:131.5,&quot;left&quot;:62.50314960629921,&quot;top&quot;:435.5,&quot;width&quot;:919.68433070866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2907</Words>
  <Application>WPS Presentation</Application>
  <PresentationFormat>On-screen Show (16:9)</PresentationFormat>
  <Paragraphs>193</Paragraphs>
  <Slides>14</Slides>
  <Notes>10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14</vt:i4>
      </vt:variant>
    </vt:vector>
  </HeadingPairs>
  <TitlesOfParts>
    <vt:vector size="30" baseType="lpstr">
      <vt:lpstr>Arial</vt:lpstr>
      <vt:lpstr>SimSun</vt:lpstr>
      <vt:lpstr>Wingdings</vt:lpstr>
      <vt:lpstr>Roboto Slab</vt:lpstr>
      <vt:lpstr>Roboto Slab</vt:lpstr>
      <vt:lpstr>Roboto Slab</vt:lpstr>
      <vt:lpstr>Roboto</vt:lpstr>
      <vt:lpstr>Roboto</vt:lpstr>
      <vt:lpstr>Roboto</vt:lpstr>
      <vt:lpstr>Times New Roman</vt:lpstr>
      <vt:lpstr>Inter Bold</vt:lpstr>
      <vt:lpstr>Inter</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Tùng Kim</cp:lastModifiedBy>
  <cp:revision>3</cp:revision>
  <dcterms:created xsi:type="dcterms:W3CDTF">2026-01-05T14:18:00Z</dcterms:created>
  <dcterms:modified xsi:type="dcterms:W3CDTF">2026-01-06T13:30:03Z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B002B571798D49A7A0B2035F647A21BD_12</vt:lpwstr>
  </property>
  <property fmtid="{D5CDD505-2E9C-101B-9397-08002B2CF9AE}" pid="3" name="KSOProductBuildVer">
    <vt:lpwstr>1033-12.2.0.23197</vt:lpwstr>
  </property>
</Properties>
</file>